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tags/tag51.xml" ContentType="application/vnd.openxmlformats-officedocument.presentationml.tags+xml"/>
  <Override PartName="/ppt/notesSlides/notesSlide18.xml" ContentType="application/vnd.openxmlformats-officedocument.presentationml.notesSlide+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tags/tag54.xml" ContentType="application/vnd.openxmlformats-officedocument.presentationml.tags+xml"/>
  <Override PartName="/ppt/notesSlides/notesSlide21.xml" ContentType="application/vnd.openxmlformats-officedocument.presentationml.notesSlide+xml"/>
  <Override PartName="/ppt/tags/tag55.xml" ContentType="application/vnd.openxmlformats-officedocument.presentationml.tags+xml"/>
  <Override PartName="/ppt/notesSlides/notesSlide22.xml" ContentType="application/vnd.openxmlformats-officedocument.presentationml.notesSlide+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notesSlides/notesSlide2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350" r:id="rId2"/>
    <p:sldId id="351" r:id="rId3"/>
    <p:sldId id="352" r:id="rId4"/>
    <p:sldId id="322" r:id="rId5"/>
    <p:sldId id="371" r:id="rId6"/>
    <p:sldId id="355" r:id="rId7"/>
    <p:sldId id="370" r:id="rId8"/>
    <p:sldId id="372" r:id="rId9"/>
    <p:sldId id="274" r:id="rId10"/>
    <p:sldId id="374" r:id="rId11"/>
    <p:sldId id="375" r:id="rId12"/>
    <p:sldId id="376" r:id="rId13"/>
    <p:sldId id="377" r:id="rId14"/>
    <p:sldId id="378" r:id="rId15"/>
    <p:sldId id="379" r:id="rId16"/>
    <p:sldId id="380" r:id="rId17"/>
    <p:sldId id="359" r:id="rId18"/>
    <p:sldId id="360" r:id="rId19"/>
    <p:sldId id="361" r:id="rId20"/>
    <p:sldId id="362" r:id="rId21"/>
    <p:sldId id="363" r:id="rId22"/>
    <p:sldId id="364" r:id="rId23"/>
    <p:sldId id="365" r:id="rId24"/>
    <p:sldId id="366" r:id="rId25"/>
    <p:sldId id="367" r:id="rId26"/>
    <p:sldId id="368" r:id="rId27"/>
    <p:sldId id="280" r:id="rId28"/>
    <p:sldId id="297" r:id="rId29"/>
    <p:sldId id="285" r:id="rId30"/>
    <p:sldId id="369" r:id="rId31"/>
  </p:sldIdLst>
  <p:sldSz cx="24387175" cy="13716000"/>
  <p:notesSz cx="7010400" cy="9296400"/>
  <p:custDataLst>
    <p:tags r:id="rId34"/>
  </p:custDataLst>
  <p:defaultTextStyle>
    <a:defPPr>
      <a:defRPr lang="fr-FR"/>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61" userDrawn="1">
          <p15:clr>
            <a:srgbClr val="A4A3A4"/>
          </p15:clr>
        </p15:guide>
        <p15:guide id="2" orient="horz" pos="6216" userDrawn="1">
          <p15:clr>
            <a:srgbClr val="A4A3A4"/>
          </p15:clr>
        </p15:guide>
        <p15:guide id="3" pos="768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élanie Rourke" initials="MR" lastIdx="9" clrIdx="0">
    <p:extLst>
      <p:ext uri="{19B8F6BF-5375-455C-9EA6-DF929625EA0E}">
        <p15:presenceInfo xmlns:p15="http://schemas.microsoft.com/office/powerpoint/2012/main" userId="S-1-5-21-4226757787-2080697864-660606538-146197" providerId="AD"/>
      </p:ext>
    </p:extLst>
  </p:cmAuthor>
  <p:cmAuthor id="2" name="Sarah Lawrence" initials="SL" lastIdx="1" clrIdx="1">
    <p:extLst>
      <p:ext uri="{19B8F6BF-5375-455C-9EA6-DF929625EA0E}">
        <p15:presenceInfo xmlns:p15="http://schemas.microsoft.com/office/powerpoint/2012/main" userId="Sarah Lawren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B73"/>
    <a:srgbClr val="3F2A55"/>
    <a:srgbClr val="000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6" autoAdjust="0"/>
    <p:restoredTop sz="96346" autoAdjust="0"/>
  </p:normalViewPr>
  <p:slideViewPr>
    <p:cSldViewPr snapToGrid="0" snapToObjects="1">
      <p:cViewPr varScale="1">
        <p:scale>
          <a:sx n="53" d="100"/>
          <a:sy n="53" d="100"/>
        </p:scale>
        <p:origin x="276" y="76"/>
      </p:cViewPr>
      <p:guideLst>
        <p:guide orient="horz" pos="5561"/>
        <p:guide orient="horz" pos="6216"/>
        <p:guide pos="7681"/>
      </p:guideLst>
    </p:cSldViewPr>
  </p:slideViewPr>
  <p:notesTextViewPr>
    <p:cViewPr>
      <p:scale>
        <a:sx n="3" d="2"/>
        <a:sy n="3" d="2"/>
      </p:scale>
      <p:origin x="0" y="0"/>
    </p:cViewPr>
  </p:notesTextViewPr>
  <p:sorterViewPr>
    <p:cViewPr varScale="1">
      <p:scale>
        <a:sx n="100" d="100"/>
        <a:sy n="100" d="100"/>
      </p:scale>
      <p:origin x="0" y="-84404"/>
    </p:cViewPr>
  </p:sorterViewPr>
  <p:notesViewPr>
    <p:cSldViewPr snapToGrid="0" snapToObjects="1" showGuides="1">
      <p:cViewPr varScale="1">
        <p:scale>
          <a:sx n="62" d="100"/>
          <a:sy n="62" d="100"/>
        </p:scale>
        <p:origin x="261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98CF1A-9EE1-4C12-9734-F0C820AB1EC6}" type="doc">
      <dgm:prSet loTypeId="urn:microsoft.com/office/officeart/2005/8/layout/chevron1" loCatId="process" qsTypeId="urn:microsoft.com/office/officeart/2005/8/quickstyle/simple1" qsCatId="simple" csTypeId="urn:microsoft.com/office/officeart/2005/8/colors/accent1_2" csCatId="accent1" phldr="1"/>
      <dgm:spPr/>
    </dgm:pt>
    <dgm:pt modelId="{76515AA8-150E-4F04-B4C3-6EB137525F1E}">
      <dgm:prSet phldrT="[Text]"/>
      <dgm:spPr/>
      <dgm:t>
        <a:bodyPr/>
        <a:lstStyle/>
        <a:p>
          <a:r>
            <a:rPr lang="fr-CA" noProof="0" dirty="0" smtClean="0"/>
            <a:t>Phase 3 : </a:t>
          </a:r>
        </a:p>
        <a:p>
          <a:r>
            <a:rPr lang="fr-CA" b="1" noProof="0" dirty="0" smtClean="0"/>
            <a:t>Porté vers l’action</a:t>
          </a:r>
          <a:endParaRPr lang="fr-CA" b="1" noProof="0" dirty="0"/>
        </a:p>
      </dgm:t>
    </dgm:pt>
    <dgm:pt modelId="{9D3667D2-EE01-4380-AA68-1E4B3B96A57D}" type="parTrans" cxnId="{586FF152-71EB-4503-A022-DE0DC7FC7714}">
      <dgm:prSet/>
      <dgm:spPr/>
      <dgm:t>
        <a:bodyPr/>
        <a:lstStyle/>
        <a:p>
          <a:endParaRPr lang="fr-CA" noProof="0" dirty="0"/>
        </a:p>
      </dgm:t>
    </dgm:pt>
    <dgm:pt modelId="{C256B5D3-8494-40B2-A728-80F4A4BD21DF}" type="sibTrans" cxnId="{586FF152-71EB-4503-A022-DE0DC7FC7714}">
      <dgm:prSet/>
      <dgm:spPr/>
      <dgm:t>
        <a:bodyPr/>
        <a:lstStyle/>
        <a:p>
          <a:endParaRPr lang="fr-CA" noProof="0" dirty="0"/>
        </a:p>
      </dgm:t>
    </dgm:pt>
    <dgm:pt modelId="{C6C0CFA7-60C5-4801-BB8D-93A8CC84C987}">
      <dgm:prSet phldrT="[Text]"/>
      <dgm:spPr/>
      <dgm:t>
        <a:bodyPr/>
        <a:lstStyle/>
        <a:p>
          <a:r>
            <a:rPr lang="fr-CA" noProof="0" dirty="0" smtClean="0"/>
            <a:t>Phase 4 : </a:t>
          </a:r>
          <a:r>
            <a:rPr lang="fr-CA" b="1" noProof="0" dirty="0" smtClean="0"/>
            <a:t>Défenseur et partisan</a:t>
          </a:r>
          <a:endParaRPr lang="fr-CA" b="1" noProof="0" dirty="0"/>
        </a:p>
      </dgm:t>
    </dgm:pt>
    <dgm:pt modelId="{846F0FE7-2FBD-4068-8BE9-47E38A44115E}" type="parTrans" cxnId="{CC4D0BAA-7186-4BE7-BCA2-886058E816F9}">
      <dgm:prSet/>
      <dgm:spPr/>
      <dgm:t>
        <a:bodyPr/>
        <a:lstStyle/>
        <a:p>
          <a:endParaRPr lang="fr-CA" noProof="0" dirty="0"/>
        </a:p>
      </dgm:t>
    </dgm:pt>
    <dgm:pt modelId="{CED576A8-166A-45C9-BF06-3868359C4805}" type="sibTrans" cxnId="{CC4D0BAA-7186-4BE7-BCA2-886058E816F9}">
      <dgm:prSet/>
      <dgm:spPr/>
      <dgm:t>
        <a:bodyPr/>
        <a:lstStyle/>
        <a:p>
          <a:endParaRPr lang="fr-CA" noProof="0" dirty="0"/>
        </a:p>
      </dgm:t>
    </dgm:pt>
    <dgm:pt modelId="{655134D8-86EB-4B3D-959C-EDFDC9ECD6ED}">
      <dgm:prSet phldrT="[Text]"/>
      <dgm:spPr/>
      <dgm:t>
        <a:bodyPr/>
        <a:lstStyle/>
        <a:p>
          <a:r>
            <a:rPr lang="fr-CA" noProof="0" dirty="0" smtClean="0"/>
            <a:t>Phase 2 : </a:t>
          </a:r>
          <a:r>
            <a:rPr lang="fr-CA" b="1" noProof="0" dirty="0" smtClean="0"/>
            <a:t>Conscient</a:t>
          </a:r>
          <a:endParaRPr lang="fr-CA" b="1" noProof="0" dirty="0"/>
        </a:p>
      </dgm:t>
    </dgm:pt>
    <dgm:pt modelId="{2F6E6DF6-FC73-453E-BC4C-6F7CD52A0732}" type="parTrans" cxnId="{B1781562-222A-420B-AB85-265AB5BA7A59}">
      <dgm:prSet/>
      <dgm:spPr/>
      <dgm:t>
        <a:bodyPr/>
        <a:lstStyle/>
        <a:p>
          <a:endParaRPr lang="fr-CA" noProof="0" dirty="0"/>
        </a:p>
      </dgm:t>
    </dgm:pt>
    <dgm:pt modelId="{D27542F4-E151-4E18-A5DE-21B729282BD1}" type="sibTrans" cxnId="{B1781562-222A-420B-AB85-265AB5BA7A59}">
      <dgm:prSet/>
      <dgm:spPr/>
      <dgm:t>
        <a:bodyPr/>
        <a:lstStyle/>
        <a:p>
          <a:endParaRPr lang="fr-CA" noProof="0" dirty="0"/>
        </a:p>
      </dgm:t>
    </dgm:pt>
    <dgm:pt modelId="{619475F5-8A8E-4E9F-9AF6-DBC83BE9780A}">
      <dgm:prSet phldrT="[Text]"/>
      <dgm:spPr/>
      <dgm:t>
        <a:bodyPr/>
        <a:lstStyle/>
        <a:p>
          <a:r>
            <a:rPr lang="fr-CA" noProof="0" dirty="0" smtClean="0"/>
            <a:t>Phase 1 : </a:t>
          </a:r>
          <a:r>
            <a:rPr lang="fr-CA" b="1" noProof="0" dirty="0" smtClean="0"/>
            <a:t>Inconscient</a:t>
          </a:r>
          <a:endParaRPr lang="fr-CA" b="1" noProof="0" dirty="0"/>
        </a:p>
      </dgm:t>
    </dgm:pt>
    <dgm:pt modelId="{90A9FC1A-121E-477F-8915-807AF3ACC19B}" type="parTrans" cxnId="{71A31A99-936C-4BCB-A140-356436B8B43D}">
      <dgm:prSet/>
      <dgm:spPr/>
      <dgm:t>
        <a:bodyPr/>
        <a:lstStyle/>
        <a:p>
          <a:endParaRPr lang="fr-CA" noProof="0" dirty="0"/>
        </a:p>
      </dgm:t>
    </dgm:pt>
    <dgm:pt modelId="{D4129E4B-C85A-46DF-ABB6-A5BBFD7A59E9}" type="sibTrans" cxnId="{71A31A99-936C-4BCB-A140-356436B8B43D}">
      <dgm:prSet/>
      <dgm:spPr/>
      <dgm:t>
        <a:bodyPr/>
        <a:lstStyle/>
        <a:p>
          <a:endParaRPr lang="fr-CA" noProof="0" dirty="0"/>
        </a:p>
      </dgm:t>
    </dgm:pt>
    <dgm:pt modelId="{8238160A-1F0B-4FA2-8B89-BF61A91AEDB5}" type="pres">
      <dgm:prSet presAssocID="{6F98CF1A-9EE1-4C12-9734-F0C820AB1EC6}" presName="Name0" presStyleCnt="0">
        <dgm:presLayoutVars>
          <dgm:dir/>
          <dgm:animLvl val="lvl"/>
          <dgm:resizeHandles val="exact"/>
        </dgm:presLayoutVars>
      </dgm:prSet>
      <dgm:spPr/>
    </dgm:pt>
    <dgm:pt modelId="{E9645D00-428F-4BA3-A238-B282780D37F9}" type="pres">
      <dgm:prSet presAssocID="{619475F5-8A8E-4E9F-9AF6-DBC83BE9780A}" presName="parTxOnly" presStyleLbl="node1" presStyleIdx="0" presStyleCnt="4">
        <dgm:presLayoutVars>
          <dgm:chMax val="0"/>
          <dgm:chPref val="0"/>
          <dgm:bulletEnabled val="1"/>
        </dgm:presLayoutVars>
      </dgm:prSet>
      <dgm:spPr/>
      <dgm:t>
        <a:bodyPr/>
        <a:lstStyle/>
        <a:p>
          <a:endParaRPr lang="en-US"/>
        </a:p>
      </dgm:t>
    </dgm:pt>
    <dgm:pt modelId="{AD4368F0-4006-4758-BF87-17B2508AEC75}" type="pres">
      <dgm:prSet presAssocID="{D4129E4B-C85A-46DF-ABB6-A5BBFD7A59E9}" presName="parTxOnlySpace" presStyleCnt="0"/>
      <dgm:spPr/>
    </dgm:pt>
    <dgm:pt modelId="{012EF599-E067-4900-8967-F0040DC564E7}" type="pres">
      <dgm:prSet presAssocID="{655134D8-86EB-4B3D-959C-EDFDC9ECD6ED}" presName="parTxOnly" presStyleLbl="node1" presStyleIdx="1" presStyleCnt="4">
        <dgm:presLayoutVars>
          <dgm:chMax val="0"/>
          <dgm:chPref val="0"/>
          <dgm:bulletEnabled val="1"/>
        </dgm:presLayoutVars>
      </dgm:prSet>
      <dgm:spPr/>
      <dgm:t>
        <a:bodyPr/>
        <a:lstStyle/>
        <a:p>
          <a:endParaRPr lang="en-US"/>
        </a:p>
      </dgm:t>
    </dgm:pt>
    <dgm:pt modelId="{1D7BC8DD-37C2-4439-B2BD-AECDC7750B33}" type="pres">
      <dgm:prSet presAssocID="{D27542F4-E151-4E18-A5DE-21B729282BD1}" presName="parTxOnlySpace" presStyleCnt="0"/>
      <dgm:spPr/>
    </dgm:pt>
    <dgm:pt modelId="{31FB6A7A-F788-4066-819E-7A87045AE382}" type="pres">
      <dgm:prSet presAssocID="{76515AA8-150E-4F04-B4C3-6EB137525F1E}" presName="parTxOnly" presStyleLbl="node1" presStyleIdx="2" presStyleCnt="4">
        <dgm:presLayoutVars>
          <dgm:chMax val="0"/>
          <dgm:chPref val="0"/>
          <dgm:bulletEnabled val="1"/>
        </dgm:presLayoutVars>
      </dgm:prSet>
      <dgm:spPr/>
      <dgm:t>
        <a:bodyPr/>
        <a:lstStyle/>
        <a:p>
          <a:endParaRPr lang="en-US"/>
        </a:p>
      </dgm:t>
    </dgm:pt>
    <dgm:pt modelId="{1143BE07-4875-4943-ADBC-4F14A824A4AA}" type="pres">
      <dgm:prSet presAssocID="{C256B5D3-8494-40B2-A728-80F4A4BD21DF}" presName="parTxOnlySpace" presStyleCnt="0"/>
      <dgm:spPr/>
    </dgm:pt>
    <dgm:pt modelId="{870A20F1-E78E-41E2-8C43-9B34896C0457}" type="pres">
      <dgm:prSet presAssocID="{C6C0CFA7-60C5-4801-BB8D-93A8CC84C987}" presName="parTxOnly" presStyleLbl="node1" presStyleIdx="3" presStyleCnt="4">
        <dgm:presLayoutVars>
          <dgm:chMax val="0"/>
          <dgm:chPref val="0"/>
          <dgm:bulletEnabled val="1"/>
        </dgm:presLayoutVars>
      </dgm:prSet>
      <dgm:spPr/>
      <dgm:t>
        <a:bodyPr/>
        <a:lstStyle/>
        <a:p>
          <a:endParaRPr lang="en-US"/>
        </a:p>
      </dgm:t>
    </dgm:pt>
  </dgm:ptLst>
  <dgm:cxnLst>
    <dgm:cxn modelId="{388105F8-20E7-42F9-A161-B181494A0B43}" type="presOf" srcId="{619475F5-8A8E-4E9F-9AF6-DBC83BE9780A}" destId="{E9645D00-428F-4BA3-A238-B282780D37F9}" srcOrd="0" destOrd="0" presId="urn:microsoft.com/office/officeart/2005/8/layout/chevron1"/>
    <dgm:cxn modelId="{EFBE2FBD-1952-439F-88AD-34E3E19BB7FC}" type="presOf" srcId="{76515AA8-150E-4F04-B4C3-6EB137525F1E}" destId="{31FB6A7A-F788-4066-819E-7A87045AE382}" srcOrd="0" destOrd="0" presId="urn:microsoft.com/office/officeart/2005/8/layout/chevron1"/>
    <dgm:cxn modelId="{C2172E17-0A0F-42EC-8D53-88CB4A2B2A23}" type="presOf" srcId="{6F98CF1A-9EE1-4C12-9734-F0C820AB1EC6}" destId="{8238160A-1F0B-4FA2-8B89-BF61A91AEDB5}" srcOrd="0" destOrd="0" presId="urn:microsoft.com/office/officeart/2005/8/layout/chevron1"/>
    <dgm:cxn modelId="{71A31A99-936C-4BCB-A140-356436B8B43D}" srcId="{6F98CF1A-9EE1-4C12-9734-F0C820AB1EC6}" destId="{619475F5-8A8E-4E9F-9AF6-DBC83BE9780A}" srcOrd="0" destOrd="0" parTransId="{90A9FC1A-121E-477F-8915-807AF3ACC19B}" sibTransId="{D4129E4B-C85A-46DF-ABB6-A5BBFD7A59E9}"/>
    <dgm:cxn modelId="{B1781562-222A-420B-AB85-265AB5BA7A59}" srcId="{6F98CF1A-9EE1-4C12-9734-F0C820AB1EC6}" destId="{655134D8-86EB-4B3D-959C-EDFDC9ECD6ED}" srcOrd="1" destOrd="0" parTransId="{2F6E6DF6-FC73-453E-BC4C-6F7CD52A0732}" sibTransId="{D27542F4-E151-4E18-A5DE-21B729282BD1}"/>
    <dgm:cxn modelId="{CC4D0BAA-7186-4BE7-BCA2-886058E816F9}" srcId="{6F98CF1A-9EE1-4C12-9734-F0C820AB1EC6}" destId="{C6C0CFA7-60C5-4801-BB8D-93A8CC84C987}" srcOrd="3" destOrd="0" parTransId="{846F0FE7-2FBD-4068-8BE9-47E38A44115E}" sibTransId="{CED576A8-166A-45C9-BF06-3868359C4805}"/>
    <dgm:cxn modelId="{586FF152-71EB-4503-A022-DE0DC7FC7714}" srcId="{6F98CF1A-9EE1-4C12-9734-F0C820AB1EC6}" destId="{76515AA8-150E-4F04-B4C3-6EB137525F1E}" srcOrd="2" destOrd="0" parTransId="{9D3667D2-EE01-4380-AA68-1E4B3B96A57D}" sibTransId="{C256B5D3-8494-40B2-A728-80F4A4BD21DF}"/>
    <dgm:cxn modelId="{A0A73492-4FEA-4D34-ABA2-5BDB1621E10E}" type="presOf" srcId="{C6C0CFA7-60C5-4801-BB8D-93A8CC84C987}" destId="{870A20F1-E78E-41E2-8C43-9B34896C0457}" srcOrd="0" destOrd="0" presId="urn:microsoft.com/office/officeart/2005/8/layout/chevron1"/>
    <dgm:cxn modelId="{D05E8C0D-072A-4099-84F3-A3EE6C7C8AB1}" type="presOf" srcId="{655134D8-86EB-4B3D-959C-EDFDC9ECD6ED}" destId="{012EF599-E067-4900-8967-F0040DC564E7}" srcOrd="0" destOrd="0" presId="urn:microsoft.com/office/officeart/2005/8/layout/chevron1"/>
    <dgm:cxn modelId="{CAEBC033-F3AB-4569-90D5-D5CC41C4E276}" type="presParOf" srcId="{8238160A-1F0B-4FA2-8B89-BF61A91AEDB5}" destId="{E9645D00-428F-4BA3-A238-B282780D37F9}" srcOrd="0" destOrd="0" presId="urn:microsoft.com/office/officeart/2005/8/layout/chevron1"/>
    <dgm:cxn modelId="{7CCD6C80-78F6-42FC-965B-E2EF5CD81165}" type="presParOf" srcId="{8238160A-1F0B-4FA2-8B89-BF61A91AEDB5}" destId="{AD4368F0-4006-4758-BF87-17B2508AEC75}" srcOrd="1" destOrd="0" presId="urn:microsoft.com/office/officeart/2005/8/layout/chevron1"/>
    <dgm:cxn modelId="{33002C01-F6E0-495C-B38A-D0E2F70BDB14}" type="presParOf" srcId="{8238160A-1F0B-4FA2-8B89-BF61A91AEDB5}" destId="{012EF599-E067-4900-8967-F0040DC564E7}" srcOrd="2" destOrd="0" presId="urn:microsoft.com/office/officeart/2005/8/layout/chevron1"/>
    <dgm:cxn modelId="{8F737CDB-12CF-4AD3-B86E-8CDE2E2ADA65}" type="presParOf" srcId="{8238160A-1F0B-4FA2-8B89-BF61A91AEDB5}" destId="{1D7BC8DD-37C2-4439-B2BD-AECDC7750B33}" srcOrd="3" destOrd="0" presId="urn:microsoft.com/office/officeart/2005/8/layout/chevron1"/>
    <dgm:cxn modelId="{F4D0F394-4302-4944-9311-4B2CCA9889FF}" type="presParOf" srcId="{8238160A-1F0B-4FA2-8B89-BF61A91AEDB5}" destId="{31FB6A7A-F788-4066-819E-7A87045AE382}" srcOrd="4" destOrd="0" presId="urn:microsoft.com/office/officeart/2005/8/layout/chevron1"/>
    <dgm:cxn modelId="{1A8397BC-42B9-451B-8A76-C39D725EFC18}" type="presParOf" srcId="{8238160A-1F0B-4FA2-8B89-BF61A91AEDB5}" destId="{1143BE07-4875-4943-ADBC-4F14A824A4AA}" srcOrd="5" destOrd="0" presId="urn:microsoft.com/office/officeart/2005/8/layout/chevron1"/>
    <dgm:cxn modelId="{14F1080B-EEC9-4A2B-9BD9-0F19E5B0485A}" type="presParOf" srcId="{8238160A-1F0B-4FA2-8B89-BF61A91AEDB5}" destId="{870A20F1-E78E-41E2-8C43-9B34896C0457}"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45D00-428F-4BA3-A238-B282780D37F9}">
      <dsp:nvSpPr>
        <dsp:cNvPr id="0" name=""/>
        <dsp:cNvSpPr/>
      </dsp:nvSpPr>
      <dsp:spPr>
        <a:xfrm>
          <a:off x="10520" y="3190442"/>
          <a:ext cx="6123779" cy="244951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r>
            <a:rPr lang="fr-CA" sz="4800" kern="1200" noProof="0" dirty="0" smtClean="0"/>
            <a:t>Phase 1 : </a:t>
          </a:r>
          <a:r>
            <a:rPr lang="fr-CA" sz="4800" b="1" kern="1200" noProof="0" dirty="0" smtClean="0"/>
            <a:t>Inconscient</a:t>
          </a:r>
          <a:endParaRPr lang="fr-CA" sz="4800" b="1" kern="1200" noProof="0" dirty="0"/>
        </a:p>
      </dsp:txBody>
      <dsp:txXfrm>
        <a:off x="1235276" y="3190442"/>
        <a:ext cx="3674268" cy="2449511"/>
      </dsp:txXfrm>
    </dsp:sp>
    <dsp:sp modelId="{012EF599-E067-4900-8967-F0040DC564E7}">
      <dsp:nvSpPr>
        <dsp:cNvPr id="0" name=""/>
        <dsp:cNvSpPr/>
      </dsp:nvSpPr>
      <dsp:spPr>
        <a:xfrm>
          <a:off x="5521921" y="3190442"/>
          <a:ext cx="6123779" cy="244951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r>
            <a:rPr lang="fr-CA" sz="4800" kern="1200" noProof="0" dirty="0" smtClean="0"/>
            <a:t>Phase 2 : </a:t>
          </a:r>
          <a:r>
            <a:rPr lang="fr-CA" sz="4800" b="1" kern="1200" noProof="0" dirty="0" smtClean="0"/>
            <a:t>Conscient</a:t>
          </a:r>
          <a:endParaRPr lang="fr-CA" sz="4800" b="1" kern="1200" noProof="0" dirty="0"/>
        </a:p>
      </dsp:txBody>
      <dsp:txXfrm>
        <a:off x="6746677" y="3190442"/>
        <a:ext cx="3674268" cy="2449511"/>
      </dsp:txXfrm>
    </dsp:sp>
    <dsp:sp modelId="{31FB6A7A-F788-4066-819E-7A87045AE382}">
      <dsp:nvSpPr>
        <dsp:cNvPr id="0" name=""/>
        <dsp:cNvSpPr/>
      </dsp:nvSpPr>
      <dsp:spPr>
        <a:xfrm>
          <a:off x="11033323" y="3190442"/>
          <a:ext cx="6123779" cy="244951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r>
            <a:rPr lang="fr-CA" sz="4800" kern="1200" noProof="0" dirty="0" smtClean="0"/>
            <a:t>Phase 3 : </a:t>
          </a:r>
        </a:p>
        <a:p>
          <a:pPr lvl="0" algn="ctr" defTabSz="2133600">
            <a:lnSpc>
              <a:spcPct val="90000"/>
            </a:lnSpc>
            <a:spcBef>
              <a:spcPct val="0"/>
            </a:spcBef>
            <a:spcAft>
              <a:spcPct val="35000"/>
            </a:spcAft>
          </a:pPr>
          <a:r>
            <a:rPr lang="fr-CA" sz="4800" b="1" kern="1200" noProof="0" dirty="0" smtClean="0"/>
            <a:t>Porté vers l’action</a:t>
          </a:r>
          <a:endParaRPr lang="fr-CA" sz="4800" b="1" kern="1200" noProof="0" dirty="0"/>
        </a:p>
      </dsp:txBody>
      <dsp:txXfrm>
        <a:off x="12258079" y="3190442"/>
        <a:ext cx="3674268" cy="2449511"/>
      </dsp:txXfrm>
    </dsp:sp>
    <dsp:sp modelId="{870A20F1-E78E-41E2-8C43-9B34896C0457}">
      <dsp:nvSpPr>
        <dsp:cNvPr id="0" name=""/>
        <dsp:cNvSpPr/>
      </dsp:nvSpPr>
      <dsp:spPr>
        <a:xfrm>
          <a:off x="16544725" y="3190442"/>
          <a:ext cx="6123779" cy="244951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r>
            <a:rPr lang="fr-CA" sz="4800" kern="1200" noProof="0" dirty="0" smtClean="0"/>
            <a:t>Phase 4 : </a:t>
          </a:r>
          <a:r>
            <a:rPr lang="fr-CA" sz="4800" b="1" kern="1200" noProof="0" dirty="0" smtClean="0"/>
            <a:t>Défenseur et partisan</a:t>
          </a:r>
          <a:endParaRPr lang="fr-CA" sz="4800" b="1" kern="1200" noProof="0" dirty="0"/>
        </a:p>
      </dsp:txBody>
      <dsp:txXfrm>
        <a:off x="17769481" y="3190442"/>
        <a:ext cx="3674268" cy="24495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951EA8B-6097-3C40-A2A9-D1A81574A21C}"/>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dirty="0"/>
          </a:p>
        </p:txBody>
      </p:sp>
      <p:sp>
        <p:nvSpPr>
          <p:cNvPr id="3" name="Espace réservé de la date 2">
            <a:extLst>
              <a:ext uri="{FF2B5EF4-FFF2-40B4-BE49-F238E27FC236}">
                <a16:creationId xmlns:a16="http://schemas.microsoft.com/office/drawing/2014/main" id="{66021394-C298-9242-AEC6-42A2E746FC88}"/>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DD2F266-A183-A947-8D16-3FCF859B7092}" type="datetimeFigureOut">
              <a:rPr lang="en-CA" smtClean="0"/>
              <a:t>2020-12-02</a:t>
            </a:fld>
            <a:endParaRPr lang="en-CA" dirty="0"/>
          </a:p>
        </p:txBody>
      </p:sp>
      <p:sp>
        <p:nvSpPr>
          <p:cNvPr id="4" name="Espace réservé du pied de page 3">
            <a:extLst>
              <a:ext uri="{FF2B5EF4-FFF2-40B4-BE49-F238E27FC236}">
                <a16:creationId xmlns:a16="http://schemas.microsoft.com/office/drawing/2014/main" id="{040A2F57-EBB5-0C47-ABE0-A9DA7ED360EA}"/>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dirty="0"/>
          </a:p>
        </p:txBody>
      </p:sp>
      <p:sp>
        <p:nvSpPr>
          <p:cNvPr id="5" name="Espace réservé du numéro de diapositive 4">
            <a:extLst>
              <a:ext uri="{FF2B5EF4-FFF2-40B4-BE49-F238E27FC236}">
                <a16:creationId xmlns:a16="http://schemas.microsoft.com/office/drawing/2014/main" id="{0E009F76-9FEA-2A44-8E2E-FB8543AA51EB}"/>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BF2D903-EF84-0146-ACDB-F5DB8CBE6E7B}" type="slidenum">
              <a:rPr lang="en-CA" smtClean="0"/>
              <a:t>‹#›</a:t>
            </a:fld>
            <a:endParaRPr lang="en-CA" dirty="0"/>
          </a:p>
        </p:txBody>
      </p:sp>
    </p:spTree>
    <p:extLst>
      <p:ext uri="{BB962C8B-B14F-4D97-AF65-F5344CB8AC3E}">
        <p14:creationId xmlns:p14="http://schemas.microsoft.com/office/powerpoint/2010/main" val="2655889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CA"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158CEB4-EE8A-4691-9754-0377ED3C856A}" type="datetimeFigureOut">
              <a:rPr lang="en-CA" smtClean="0"/>
              <a:t>2020-12-02</a:t>
            </a:fld>
            <a:endParaRPr lang="en-CA" dirty="0"/>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CA"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CA"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32C9A2A-8FEE-4857-A891-DC1BF433456B}" type="slidenum">
              <a:rPr lang="en-CA" smtClean="0"/>
              <a:t>‹#›</a:t>
            </a:fld>
            <a:endParaRPr lang="en-CA" dirty="0"/>
          </a:p>
        </p:txBody>
      </p:sp>
    </p:spTree>
    <p:extLst>
      <p:ext uri="{BB962C8B-B14F-4D97-AF65-F5344CB8AC3E}">
        <p14:creationId xmlns:p14="http://schemas.microsoft.com/office/powerpoint/2010/main" val="281288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a:t>
            </a:fld>
            <a:endParaRPr lang="en-CA"/>
          </a:p>
        </p:txBody>
      </p:sp>
    </p:spTree>
    <p:extLst>
      <p:ext uri="{BB962C8B-B14F-4D97-AF65-F5344CB8AC3E}">
        <p14:creationId xmlns:p14="http://schemas.microsoft.com/office/powerpoint/2010/main" val="4038486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11</a:t>
            </a:fld>
            <a:endParaRPr lang="en-CA"/>
          </a:p>
        </p:txBody>
      </p:sp>
    </p:spTree>
    <p:extLst>
      <p:ext uri="{BB962C8B-B14F-4D97-AF65-F5344CB8AC3E}">
        <p14:creationId xmlns:p14="http://schemas.microsoft.com/office/powerpoint/2010/main" val="3585581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12</a:t>
            </a:fld>
            <a:endParaRPr lang="en-CA"/>
          </a:p>
        </p:txBody>
      </p:sp>
    </p:spTree>
    <p:extLst>
      <p:ext uri="{BB962C8B-B14F-4D97-AF65-F5344CB8AC3E}">
        <p14:creationId xmlns:p14="http://schemas.microsoft.com/office/powerpoint/2010/main" val="740136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13</a:t>
            </a:fld>
            <a:endParaRPr lang="en-CA"/>
          </a:p>
        </p:txBody>
      </p:sp>
    </p:spTree>
    <p:extLst>
      <p:ext uri="{BB962C8B-B14F-4D97-AF65-F5344CB8AC3E}">
        <p14:creationId xmlns:p14="http://schemas.microsoft.com/office/powerpoint/2010/main" val="2627282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14</a:t>
            </a:fld>
            <a:endParaRPr lang="en-CA"/>
          </a:p>
        </p:txBody>
      </p:sp>
    </p:spTree>
    <p:extLst>
      <p:ext uri="{BB962C8B-B14F-4D97-AF65-F5344CB8AC3E}">
        <p14:creationId xmlns:p14="http://schemas.microsoft.com/office/powerpoint/2010/main" val="93093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15</a:t>
            </a:fld>
            <a:endParaRPr lang="en-CA"/>
          </a:p>
        </p:txBody>
      </p:sp>
    </p:spTree>
    <p:extLst>
      <p:ext uri="{BB962C8B-B14F-4D97-AF65-F5344CB8AC3E}">
        <p14:creationId xmlns:p14="http://schemas.microsoft.com/office/powerpoint/2010/main" val="1137793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16</a:t>
            </a:fld>
            <a:endParaRPr lang="en-CA"/>
          </a:p>
        </p:txBody>
      </p:sp>
    </p:spTree>
    <p:extLst>
      <p:ext uri="{BB962C8B-B14F-4D97-AF65-F5344CB8AC3E}">
        <p14:creationId xmlns:p14="http://schemas.microsoft.com/office/powerpoint/2010/main" val="248433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17</a:t>
            </a:fld>
            <a:endParaRPr lang="en-CA" dirty="0"/>
          </a:p>
        </p:txBody>
      </p:sp>
    </p:spTree>
    <p:extLst>
      <p:ext uri="{BB962C8B-B14F-4D97-AF65-F5344CB8AC3E}">
        <p14:creationId xmlns:p14="http://schemas.microsoft.com/office/powerpoint/2010/main" val="2159040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18</a:t>
            </a:fld>
            <a:endParaRPr lang="en-CA" dirty="0"/>
          </a:p>
        </p:txBody>
      </p:sp>
    </p:spTree>
    <p:extLst>
      <p:ext uri="{BB962C8B-B14F-4D97-AF65-F5344CB8AC3E}">
        <p14:creationId xmlns:p14="http://schemas.microsoft.com/office/powerpoint/2010/main" val="795516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19</a:t>
            </a:fld>
            <a:endParaRPr lang="en-CA" dirty="0"/>
          </a:p>
        </p:txBody>
      </p:sp>
    </p:spTree>
    <p:extLst>
      <p:ext uri="{BB962C8B-B14F-4D97-AF65-F5344CB8AC3E}">
        <p14:creationId xmlns:p14="http://schemas.microsoft.com/office/powerpoint/2010/main" val="24723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20</a:t>
            </a:fld>
            <a:endParaRPr lang="en-CA" dirty="0"/>
          </a:p>
        </p:txBody>
      </p:sp>
    </p:spTree>
    <p:extLst>
      <p:ext uri="{BB962C8B-B14F-4D97-AF65-F5344CB8AC3E}">
        <p14:creationId xmlns:p14="http://schemas.microsoft.com/office/powerpoint/2010/main" val="2288041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a:t>
            </a:fld>
            <a:endParaRPr lang="en-CA"/>
          </a:p>
        </p:txBody>
      </p:sp>
    </p:spTree>
    <p:extLst>
      <p:ext uri="{BB962C8B-B14F-4D97-AF65-F5344CB8AC3E}">
        <p14:creationId xmlns:p14="http://schemas.microsoft.com/office/powerpoint/2010/main" val="786598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21</a:t>
            </a:fld>
            <a:endParaRPr lang="en-CA" dirty="0"/>
          </a:p>
        </p:txBody>
      </p:sp>
    </p:spTree>
    <p:extLst>
      <p:ext uri="{BB962C8B-B14F-4D97-AF65-F5344CB8AC3E}">
        <p14:creationId xmlns:p14="http://schemas.microsoft.com/office/powerpoint/2010/main" val="1451795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22</a:t>
            </a:fld>
            <a:endParaRPr lang="en-CA" dirty="0"/>
          </a:p>
        </p:txBody>
      </p:sp>
    </p:spTree>
    <p:extLst>
      <p:ext uri="{BB962C8B-B14F-4D97-AF65-F5344CB8AC3E}">
        <p14:creationId xmlns:p14="http://schemas.microsoft.com/office/powerpoint/2010/main" val="421730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23</a:t>
            </a:fld>
            <a:endParaRPr lang="en-CA" dirty="0"/>
          </a:p>
        </p:txBody>
      </p:sp>
    </p:spTree>
    <p:extLst>
      <p:ext uri="{BB962C8B-B14F-4D97-AF65-F5344CB8AC3E}">
        <p14:creationId xmlns:p14="http://schemas.microsoft.com/office/powerpoint/2010/main" val="533285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24</a:t>
            </a:fld>
            <a:endParaRPr lang="en-CA" dirty="0"/>
          </a:p>
        </p:txBody>
      </p:sp>
    </p:spTree>
    <p:extLst>
      <p:ext uri="{BB962C8B-B14F-4D97-AF65-F5344CB8AC3E}">
        <p14:creationId xmlns:p14="http://schemas.microsoft.com/office/powerpoint/2010/main" val="3024817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25</a:t>
            </a:fld>
            <a:endParaRPr lang="en-CA" dirty="0"/>
          </a:p>
        </p:txBody>
      </p:sp>
    </p:spTree>
    <p:extLst>
      <p:ext uri="{BB962C8B-B14F-4D97-AF65-F5344CB8AC3E}">
        <p14:creationId xmlns:p14="http://schemas.microsoft.com/office/powerpoint/2010/main" val="388906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26</a:t>
            </a:fld>
            <a:endParaRPr lang="en-CA" dirty="0"/>
          </a:p>
        </p:txBody>
      </p:sp>
    </p:spTree>
    <p:extLst>
      <p:ext uri="{BB962C8B-B14F-4D97-AF65-F5344CB8AC3E}">
        <p14:creationId xmlns:p14="http://schemas.microsoft.com/office/powerpoint/2010/main" val="2912565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27</a:t>
            </a:fld>
            <a:endParaRPr lang="en-CA"/>
          </a:p>
        </p:txBody>
      </p:sp>
    </p:spTree>
    <p:extLst>
      <p:ext uri="{BB962C8B-B14F-4D97-AF65-F5344CB8AC3E}">
        <p14:creationId xmlns:p14="http://schemas.microsoft.com/office/powerpoint/2010/main" val="3230855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28</a:t>
            </a:fld>
            <a:endParaRPr lang="en-CA"/>
          </a:p>
        </p:txBody>
      </p:sp>
    </p:spTree>
    <p:extLst>
      <p:ext uri="{BB962C8B-B14F-4D97-AF65-F5344CB8AC3E}">
        <p14:creationId xmlns:p14="http://schemas.microsoft.com/office/powerpoint/2010/main" val="284023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29</a:t>
            </a:fld>
            <a:endParaRPr lang="en-CA"/>
          </a:p>
        </p:txBody>
      </p:sp>
    </p:spTree>
    <p:extLst>
      <p:ext uri="{BB962C8B-B14F-4D97-AF65-F5344CB8AC3E}">
        <p14:creationId xmlns:p14="http://schemas.microsoft.com/office/powerpoint/2010/main" val="1758429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30</a:t>
            </a:fld>
            <a:endParaRPr lang="en-CA"/>
          </a:p>
        </p:txBody>
      </p:sp>
    </p:spTree>
    <p:extLst>
      <p:ext uri="{BB962C8B-B14F-4D97-AF65-F5344CB8AC3E}">
        <p14:creationId xmlns:p14="http://schemas.microsoft.com/office/powerpoint/2010/main" val="2753311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3</a:t>
            </a:fld>
            <a:endParaRPr lang="en-CA"/>
          </a:p>
        </p:txBody>
      </p:sp>
    </p:spTree>
    <p:extLst>
      <p:ext uri="{BB962C8B-B14F-4D97-AF65-F5344CB8AC3E}">
        <p14:creationId xmlns:p14="http://schemas.microsoft.com/office/powerpoint/2010/main" val="1282546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5</a:t>
            </a:fld>
            <a:endParaRPr lang="en-CA"/>
          </a:p>
        </p:txBody>
      </p:sp>
    </p:spTree>
    <p:extLst>
      <p:ext uri="{BB962C8B-B14F-4D97-AF65-F5344CB8AC3E}">
        <p14:creationId xmlns:p14="http://schemas.microsoft.com/office/powerpoint/2010/main" val="3791796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6</a:t>
            </a:fld>
            <a:endParaRPr lang="en-CA"/>
          </a:p>
        </p:txBody>
      </p:sp>
    </p:spTree>
    <p:extLst>
      <p:ext uri="{BB962C8B-B14F-4D97-AF65-F5344CB8AC3E}">
        <p14:creationId xmlns:p14="http://schemas.microsoft.com/office/powerpoint/2010/main" val="3453225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7</a:t>
            </a:fld>
            <a:endParaRPr lang="en-CA" dirty="0"/>
          </a:p>
        </p:txBody>
      </p:sp>
    </p:spTree>
    <p:extLst>
      <p:ext uri="{BB962C8B-B14F-4D97-AF65-F5344CB8AC3E}">
        <p14:creationId xmlns:p14="http://schemas.microsoft.com/office/powerpoint/2010/main" val="407216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8</a:t>
            </a:fld>
            <a:endParaRPr lang="en-CA"/>
          </a:p>
        </p:txBody>
      </p:sp>
    </p:spTree>
    <p:extLst>
      <p:ext uri="{BB962C8B-B14F-4D97-AF65-F5344CB8AC3E}">
        <p14:creationId xmlns:p14="http://schemas.microsoft.com/office/powerpoint/2010/main" val="3567804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9</a:t>
            </a:fld>
            <a:endParaRPr lang="en-CA"/>
          </a:p>
        </p:txBody>
      </p:sp>
    </p:spTree>
    <p:extLst>
      <p:ext uri="{BB962C8B-B14F-4D97-AF65-F5344CB8AC3E}">
        <p14:creationId xmlns:p14="http://schemas.microsoft.com/office/powerpoint/2010/main" val="3236420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32C9A2A-8FEE-4857-A891-DC1BF433456B}" type="slidenum">
              <a:rPr lang="en-CA" smtClean="0"/>
              <a:t>10</a:t>
            </a:fld>
            <a:endParaRPr lang="en-CA"/>
          </a:p>
        </p:txBody>
      </p:sp>
    </p:spTree>
    <p:extLst>
      <p:ext uri="{BB962C8B-B14F-4D97-AF65-F5344CB8AC3E}">
        <p14:creationId xmlns:p14="http://schemas.microsoft.com/office/powerpoint/2010/main" val="2911042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38528"/>
            <a:ext cx="13716000" cy="7225367"/>
          </a:xfrm>
        </p:spPr>
        <p:txBody>
          <a:bodyPr anchor="b"/>
          <a:lstStyle>
            <a:lvl1pPr>
              <a:defRPr sz="11200" u="none">
                <a:solidFill>
                  <a:srgbClr val="FFFFFF"/>
                </a:solidFill>
              </a:defRPr>
            </a:lvl1pPr>
          </a:lstStyle>
          <a:p>
            <a:r>
              <a:rPr lang="en-CA" noProof="0" dirty="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6770" y="750145"/>
            <a:ext cx="5905330" cy="678102"/>
          </a:xfrm>
          <a:prstGeom prst="rect">
            <a:avLst/>
          </a:prstGeom>
        </p:spPr>
      </p:pic>
    </p:spTree>
    <p:extLst>
      <p:ext uri="{BB962C8B-B14F-4D97-AF65-F5344CB8AC3E}">
        <p14:creationId xmlns:p14="http://schemas.microsoft.com/office/powerpoint/2010/main" val="232319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5866" y="2342445"/>
            <a:ext cx="10488409" cy="3515928"/>
          </a:xfrm>
        </p:spPr>
        <p:txBody>
          <a:bodyPr/>
          <a:lstStyle/>
          <a:p>
            <a:r>
              <a:rPr lang="en-CA" noProof="0"/>
              <a:t>Click to edit master title style</a:t>
            </a:r>
          </a:p>
        </p:txBody>
      </p:sp>
      <p:sp>
        <p:nvSpPr>
          <p:cNvPr id="7" name="Espace réservé du numéro de diapositive 6"/>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9" name="Espace réservé du contenu 2"/>
          <p:cNvSpPr>
            <a:spLocks noGrp="1"/>
          </p:cNvSpPr>
          <p:nvPr>
            <p:ph idx="1" hasCustomPrompt="1"/>
          </p:nvPr>
        </p:nvSpPr>
        <p:spPr>
          <a:xfrm>
            <a:off x="853551" y="6524978"/>
            <a:ext cx="10490724" cy="5178072"/>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11" name="Espace réservé pour une image  10"/>
          <p:cNvSpPr>
            <a:spLocks noGrp="1"/>
          </p:cNvSpPr>
          <p:nvPr>
            <p:ph type="pic" sz="quarter" idx="13"/>
          </p:nvPr>
        </p:nvSpPr>
        <p:spPr>
          <a:xfrm>
            <a:off x="13462000" y="609601"/>
            <a:ext cx="10442575" cy="11093450"/>
          </a:xfrm>
        </p:spPr>
        <p:txBody>
          <a:bodyPr/>
          <a:lstStyle>
            <a:lvl1pPr algn="ctr">
              <a:defRPr/>
            </a:lvl1pPr>
          </a:lstStyle>
          <a:p>
            <a:endParaRPr lang="en-CA" noProof="0" dirty="0"/>
          </a:p>
        </p:txBody>
      </p:sp>
    </p:spTree>
    <p:extLst>
      <p:ext uri="{BB962C8B-B14F-4D97-AF65-F5344CB8AC3E}">
        <p14:creationId xmlns:p14="http://schemas.microsoft.com/office/powerpoint/2010/main" val="301418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7088BEF1-D3AD-E34F-A3B9-A73E884A7AB2}" type="slidenum">
              <a:rPr lang="fr-CA" smtClean="0"/>
              <a:t>‹#›</a:t>
            </a:fld>
            <a:endParaRPr lang="fr-CA" dirty="0"/>
          </a:p>
        </p:txBody>
      </p:sp>
      <p:sp>
        <p:nvSpPr>
          <p:cNvPr id="7" name="Espace réservé pour une image  10"/>
          <p:cNvSpPr>
            <a:spLocks noGrp="1"/>
          </p:cNvSpPr>
          <p:nvPr>
            <p:ph type="pic" sz="quarter" idx="13" hasCustomPrompt="1"/>
          </p:nvPr>
        </p:nvSpPr>
        <p:spPr>
          <a:xfrm>
            <a:off x="63" y="0"/>
            <a:ext cx="24387048" cy="12051792"/>
          </a:xfrm>
        </p:spPr>
        <p:txBody>
          <a:bodyPr anchor="ctr"/>
          <a:lstStyle>
            <a:lvl1pPr algn="ctr">
              <a:defRPr sz="4800" baseline="0">
                <a:latin typeface="+mj-lt"/>
              </a:defRPr>
            </a:lvl1pPr>
          </a:lstStyle>
          <a:p>
            <a:r>
              <a:rPr lang="en-CA" noProof="0" dirty="0"/>
              <a:t>Click on icon to insert image </a:t>
            </a:r>
            <a:br>
              <a:rPr lang="en-CA" noProof="0" dirty="0"/>
            </a:br>
            <a:r>
              <a:rPr lang="en-CA" noProof="0" dirty="0"/>
              <a:t>or drag and drop</a:t>
            </a:r>
          </a:p>
        </p:txBody>
      </p:sp>
    </p:spTree>
    <p:extLst>
      <p:ext uri="{BB962C8B-B14F-4D97-AF65-F5344CB8AC3E}">
        <p14:creationId xmlns:p14="http://schemas.microsoft.com/office/powerpoint/2010/main" val="3863565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8" name="Espace réservé du texte 7"/>
          <p:cNvSpPr>
            <a:spLocks noGrp="1"/>
          </p:cNvSpPr>
          <p:nvPr>
            <p:ph type="body" sz="quarter" idx="13" hasCustomPrompt="1"/>
          </p:nvPr>
        </p:nvSpPr>
        <p:spPr>
          <a:xfrm>
            <a:off x="2386647" y="842096"/>
            <a:ext cx="19613880" cy="6692900"/>
          </a:xfrm>
        </p:spPr>
        <p:txBody>
          <a:bodyPr anchor="b"/>
          <a:lstStyle>
            <a:lvl1pPr marL="3175" indent="0" algn="ctr">
              <a:buFont typeface="Arial"/>
              <a:buNone/>
              <a:tabLst/>
              <a:defRPr sz="4800" b="0" i="1">
                <a:solidFill>
                  <a:srgbClr val="3F2A56"/>
                </a:solidFill>
                <a:latin typeface="+mj-lt"/>
              </a:defRPr>
            </a:lvl1pPr>
            <a:lvl2pPr marL="3175" indent="0" algn="ctr">
              <a:buNone/>
              <a:tabLst/>
              <a:defRPr sz="4800" b="0" i="1">
                <a:solidFill>
                  <a:srgbClr val="3F2A56"/>
                </a:solidFill>
                <a:latin typeface="+mj-lt"/>
              </a:defRPr>
            </a:lvl2pPr>
            <a:lvl3pPr marL="3175" indent="0" algn="ctr">
              <a:buNone/>
              <a:tabLst/>
              <a:defRPr sz="4800" b="0" i="1">
                <a:solidFill>
                  <a:srgbClr val="3F2A56"/>
                </a:solidFill>
                <a:latin typeface="+mj-lt"/>
              </a:defRPr>
            </a:lvl3pPr>
            <a:lvl4pPr marL="3175" indent="0" algn="ctr">
              <a:buNone/>
              <a:tabLst/>
              <a:defRPr sz="4800" b="0" i="1">
                <a:solidFill>
                  <a:srgbClr val="3F2A56"/>
                </a:solidFill>
                <a:latin typeface="+mj-lt"/>
              </a:defRPr>
            </a:lvl4pPr>
            <a:lvl5pPr marL="3175" indent="0" algn="ctr">
              <a:buFont typeface="Arial"/>
              <a:buNone/>
              <a:tabLst/>
              <a:defRPr sz="4800" b="0" i="1">
                <a:solidFill>
                  <a:srgbClr val="3F2A56"/>
                </a:solidFill>
                <a:latin typeface="+mj-lt"/>
              </a:defRPr>
            </a:lvl5pPr>
          </a:lstStyle>
          <a:p>
            <a:pPr lvl="0"/>
            <a:r>
              <a:rPr lang="en-CA" noProof="0" dirty="0"/>
              <a:t>Click to edit master text style</a:t>
            </a:r>
          </a:p>
        </p:txBody>
      </p:sp>
      <p:sp>
        <p:nvSpPr>
          <p:cNvPr id="9" name="Espace réservé du texte 2"/>
          <p:cNvSpPr>
            <a:spLocks noGrp="1"/>
          </p:cNvSpPr>
          <p:nvPr>
            <p:ph type="body" idx="1" hasCustomPrompt="1"/>
          </p:nvPr>
        </p:nvSpPr>
        <p:spPr>
          <a:xfrm>
            <a:off x="2385275" y="8882192"/>
            <a:ext cx="19616624" cy="639762"/>
          </a:xfrm>
        </p:spPr>
        <p:txBody>
          <a:bodyPr anchor="ctr"/>
          <a:lstStyle>
            <a:lvl1pPr marL="514350" indent="-514350" algn="ctr">
              <a:buFont typeface="Lucida Grande"/>
              <a:buChar char="—"/>
              <a:defRPr sz="32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noProof="0"/>
              <a:t>Name</a:t>
            </a:r>
          </a:p>
        </p:txBody>
      </p:sp>
    </p:spTree>
    <p:extLst>
      <p:ext uri="{BB962C8B-B14F-4D97-AF65-F5344CB8AC3E}">
        <p14:creationId xmlns:p14="http://schemas.microsoft.com/office/powerpoint/2010/main" val="130369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42353"/>
            <a:ext cx="13716000" cy="7225367"/>
          </a:xfrm>
        </p:spPr>
        <p:txBody>
          <a:bodyPr anchor="b"/>
          <a:lstStyle>
            <a:lvl1pPr>
              <a:defRPr sz="11200" u="none">
                <a:solidFill>
                  <a:srgbClr val="FFFFFF"/>
                </a:solidFill>
              </a:defRPr>
            </a:lvl1pPr>
          </a:lstStyle>
          <a:p>
            <a:r>
              <a:rPr lang="en-CA" noProof="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spTree>
    <p:extLst>
      <p:ext uri="{BB962C8B-B14F-4D97-AF65-F5344CB8AC3E}">
        <p14:creationId xmlns:p14="http://schemas.microsoft.com/office/powerpoint/2010/main" val="2319527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859537" y="1942353"/>
            <a:ext cx="13716000" cy="7225367"/>
          </a:xfrm>
        </p:spPr>
        <p:txBody>
          <a:bodyPr anchor="b"/>
          <a:lstStyle>
            <a:lvl1pPr>
              <a:defRPr sz="11200" u="none">
                <a:solidFill>
                  <a:srgbClr val="FFFFFF"/>
                </a:solidFill>
              </a:defRPr>
            </a:lvl1pPr>
          </a:lstStyle>
          <a:p>
            <a:r>
              <a:rPr lang="en-CA" noProof="0"/>
              <a:t>Click to edit master title style</a:t>
            </a:r>
          </a:p>
        </p:txBody>
      </p:sp>
      <p:sp>
        <p:nvSpPr>
          <p:cNvPr id="3" name="Sous-titre 2"/>
          <p:cNvSpPr>
            <a:spLocks noGrp="1"/>
          </p:cNvSpPr>
          <p:nvPr>
            <p:ph type="subTitle" idx="1" hasCustomPrompt="1"/>
          </p:nvPr>
        </p:nvSpPr>
        <p:spPr>
          <a:xfrm>
            <a:off x="859536" y="9437879"/>
            <a:ext cx="13716000" cy="2265171"/>
          </a:xfrm>
        </p:spPr>
        <p:txBody>
          <a:bodyPr/>
          <a:lstStyle>
            <a:lvl1pPr marL="0" indent="0" algn="l">
              <a:buNone/>
              <a:defRPr b="1">
                <a:solidFill>
                  <a:schemeClr val="bg1"/>
                </a:solidFill>
              </a:defRPr>
            </a:lvl1pPr>
            <a:lvl2pPr marL="1219261" indent="0" algn="ctr">
              <a:buNone/>
              <a:defRPr>
                <a:solidFill>
                  <a:schemeClr val="tx1">
                    <a:tint val="75000"/>
                  </a:schemeClr>
                </a:solidFill>
              </a:defRPr>
            </a:lvl2pPr>
            <a:lvl3pPr marL="2438522" indent="0" algn="ctr">
              <a:buNone/>
              <a:defRPr>
                <a:solidFill>
                  <a:schemeClr val="tx1">
                    <a:tint val="75000"/>
                  </a:schemeClr>
                </a:solidFill>
              </a:defRPr>
            </a:lvl3pPr>
            <a:lvl4pPr marL="3657783" indent="0" algn="ctr">
              <a:buNone/>
              <a:defRPr>
                <a:solidFill>
                  <a:schemeClr val="tx1">
                    <a:tint val="75000"/>
                  </a:schemeClr>
                </a:solidFill>
              </a:defRPr>
            </a:lvl4pPr>
            <a:lvl5pPr marL="4877044" indent="0" algn="ctr">
              <a:buNone/>
              <a:defRPr>
                <a:solidFill>
                  <a:schemeClr val="tx1">
                    <a:tint val="75000"/>
                  </a:schemeClr>
                </a:solidFill>
              </a:defRPr>
            </a:lvl5pPr>
            <a:lvl6pPr marL="6096305" indent="0" algn="ctr">
              <a:buNone/>
              <a:defRPr>
                <a:solidFill>
                  <a:schemeClr val="tx1">
                    <a:tint val="75000"/>
                  </a:schemeClr>
                </a:solidFill>
              </a:defRPr>
            </a:lvl6pPr>
            <a:lvl7pPr marL="7315566" indent="0" algn="ctr">
              <a:buNone/>
              <a:defRPr>
                <a:solidFill>
                  <a:schemeClr val="tx1">
                    <a:tint val="75000"/>
                  </a:schemeClr>
                </a:solidFill>
              </a:defRPr>
            </a:lvl7pPr>
            <a:lvl8pPr marL="8534827" indent="0" algn="ctr">
              <a:buNone/>
              <a:defRPr>
                <a:solidFill>
                  <a:schemeClr val="tx1">
                    <a:tint val="75000"/>
                  </a:schemeClr>
                </a:solidFill>
              </a:defRPr>
            </a:lvl8pPr>
            <a:lvl9pPr marL="9754088" indent="0" algn="ctr">
              <a:buNone/>
              <a:defRPr>
                <a:solidFill>
                  <a:schemeClr val="tx1">
                    <a:tint val="75000"/>
                  </a:schemeClr>
                </a:solidFill>
              </a:defRPr>
            </a:lvl9pPr>
          </a:lstStyle>
          <a:p>
            <a:pPr lvl="0"/>
            <a:r>
              <a:rPr lang="en-CA" noProof="0"/>
              <a:t>Click to edit master text style</a:t>
            </a:r>
          </a:p>
        </p:txBody>
      </p:sp>
    </p:spTree>
    <p:extLst>
      <p:ext uri="{BB962C8B-B14F-4D97-AF65-F5344CB8AC3E}">
        <p14:creationId xmlns:p14="http://schemas.microsoft.com/office/powerpoint/2010/main" val="348683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noProof="0"/>
              <a:t>Click to edit master title style</a:t>
            </a:r>
          </a:p>
        </p:txBody>
      </p:sp>
      <p:sp>
        <p:nvSpPr>
          <p:cNvPr id="3" name="Espace réservé du contenu 2"/>
          <p:cNvSpPr>
            <a:spLocks noGrp="1"/>
          </p:cNvSpPr>
          <p:nvPr>
            <p:ph idx="1" hasCustomPrompt="1"/>
          </p:nvPr>
        </p:nvSpPr>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119" y="12864240"/>
            <a:ext cx="4157881" cy="478786"/>
          </a:xfrm>
          <a:prstGeom prst="rect">
            <a:avLst/>
          </a:prstGeom>
        </p:spPr>
      </p:pic>
    </p:spTree>
    <p:extLst>
      <p:ext uri="{BB962C8B-B14F-4D97-AF65-F5344CB8AC3E}">
        <p14:creationId xmlns:p14="http://schemas.microsoft.com/office/powerpoint/2010/main" val="145101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2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5866" y="381001"/>
            <a:ext cx="22675443" cy="2175372"/>
          </a:xfrm>
        </p:spPr>
        <p:txBody>
          <a:bodyPr/>
          <a:lstStyle/>
          <a:p>
            <a:r>
              <a:rPr lang="en-CA" noProof="0"/>
              <a:t>Click to edit master title style</a:t>
            </a:r>
          </a:p>
        </p:txBody>
      </p:sp>
      <p:sp>
        <p:nvSpPr>
          <p:cNvPr id="3" name="Espace réservé du contenu 2"/>
          <p:cNvSpPr>
            <a:spLocks noGrp="1"/>
          </p:cNvSpPr>
          <p:nvPr>
            <p:ph idx="1" hasCustomPrompt="1"/>
          </p:nvPr>
        </p:nvSpPr>
        <p:spPr>
          <a:xfrm>
            <a:off x="853551" y="3200405"/>
            <a:ext cx="10972800" cy="8497754"/>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
        <p:nvSpPr>
          <p:cNvPr id="5" name="Espace réservé du contenu 2"/>
          <p:cNvSpPr>
            <a:spLocks noGrp="1"/>
          </p:cNvSpPr>
          <p:nvPr>
            <p:ph idx="13" hasCustomPrompt="1"/>
          </p:nvPr>
        </p:nvSpPr>
        <p:spPr>
          <a:xfrm>
            <a:off x="12558509" y="3200405"/>
            <a:ext cx="10972800" cy="8497754"/>
          </a:xfrm>
        </p:spPr>
        <p:txBody>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Tree>
    <p:extLst>
      <p:ext uri="{BB962C8B-B14F-4D97-AF65-F5344CB8AC3E}">
        <p14:creationId xmlns:p14="http://schemas.microsoft.com/office/powerpoint/2010/main" val="1235287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noProof="0"/>
              <a:t>Click to edit master title style</a:t>
            </a:r>
          </a:p>
        </p:txBody>
      </p:sp>
      <p:sp>
        <p:nvSpPr>
          <p:cNvPr id="5" name="Espace réservé du numéro de diapositive 4"/>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1049234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Break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334117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Brea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spTree>
    <p:extLst>
      <p:ext uri="{BB962C8B-B14F-4D97-AF65-F5344CB8AC3E}">
        <p14:creationId xmlns:p14="http://schemas.microsoft.com/office/powerpoint/2010/main" val="3271390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Brea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59537" y="2203306"/>
            <a:ext cx="17373600" cy="6860253"/>
          </a:xfrm>
        </p:spPr>
        <p:txBody>
          <a:bodyPr anchor="b"/>
          <a:lstStyle>
            <a:lvl1pPr algn="l">
              <a:defRPr sz="7600" b="0" cap="none"/>
            </a:lvl1pPr>
          </a:lstStyle>
          <a:p>
            <a:r>
              <a:rPr lang="en-CA" noProof="0" dirty="0"/>
              <a:t>Click to edit master title style</a:t>
            </a:r>
          </a:p>
        </p:txBody>
      </p:sp>
      <p:sp>
        <p:nvSpPr>
          <p:cNvPr id="3" name="Espace réservé du texte 2"/>
          <p:cNvSpPr>
            <a:spLocks noGrp="1"/>
          </p:cNvSpPr>
          <p:nvPr>
            <p:ph type="body" idx="1" hasCustomPrompt="1"/>
          </p:nvPr>
        </p:nvSpPr>
        <p:spPr>
          <a:xfrm>
            <a:off x="859536" y="9443261"/>
            <a:ext cx="17373600" cy="2110164"/>
          </a:xfrm>
        </p:spPr>
        <p:txBody>
          <a:bodyPr anchor="t"/>
          <a:lstStyle>
            <a:lvl1pPr marL="0" indent="0">
              <a:buNone/>
              <a:defRPr sz="3600" b="1">
                <a:solidFill>
                  <a:schemeClr val="accent2"/>
                </a:solidFill>
              </a:defRPr>
            </a:lvl1pPr>
            <a:lvl2pPr marL="1219261" indent="0">
              <a:buNone/>
              <a:defRPr sz="4800">
                <a:solidFill>
                  <a:schemeClr val="tx1">
                    <a:tint val="75000"/>
                  </a:schemeClr>
                </a:solidFill>
              </a:defRPr>
            </a:lvl2pPr>
            <a:lvl3pPr marL="2438522" indent="0">
              <a:buNone/>
              <a:defRPr sz="4300">
                <a:solidFill>
                  <a:schemeClr val="tx1">
                    <a:tint val="75000"/>
                  </a:schemeClr>
                </a:solidFill>
              </a:defRPr>
            </a:lvl3pPr>
            <a:lvl4pPr marL="3657783" indent="0">
              <a:buNone/>
              <a:defRPr sz="3700">
                <a:solidFill>
                  <a:schemeClr val="tx1">
                    <a:tint val="75000"/>
                  </a:schemeClr>
                </a:solidFill>
              </a:defRPr>
            </a:lvl4pPr>
            <a:lvl5pPr marL="4877044" indent="0">
              <a:buNone/>
              <a:defRPr sz="3700">
                <a:solidFill>
                  <a:schemeClr val="tx1">
                    <a:tint val="75000"/>
                  </a:schemeClr>
                </a:solidFill>
              </a:defRPr>
            </a:lvl5pPr>
            <a:lvl6pPr marL="6096305" indent="0">
              <a:buNone/>
              <a:defRPr sz="3700">
                <a:solidFill>
                  <a:schemeClr val="tx1">
                    <a:tint val="75000"/>
                  </a:schemeClr>
                </a:solidFill>
              </a:defRPr>
            </a:lvl6pPr>
            <a:lvl7pPr marL="7315566" indent="0">
              <a:buNone/>
              <a:defRPr sz="3700">
                <a:solidFill>
                  <a:schemeClr val="tx1">
                    <a:tint val="75000"/>
                  </a:schemeClr>
                </a:solidFill>
              </a:defRPr>
            </a:lvl7pPr>
            <a:lvl8pPr marL="8534827" indent="0">
              <a:buNone/>
              <a:defRPr sz="3700">
                <a:solidFill>
                  <a:schemeClr val="tx1">
                    <a:tint val="75000"/>
                  </a:schemeClr>
                </a:solidFill>
              </a:defRPr>
            </a:lvl8pPr>
            <a:lvl9pPr marL="9754088" indent="0">
              <a:buNone/>
              <a:defRPr sz="3700">
                <a:solidFill>
                  <a:schemeClr val="tx1">
                    <a:tint val="75000"/>
                  </a:schemeClr>
                </a:solidFill>
              </a:defRPr>
            </a:lvl9pPr>
          </a:lstStyle>
          <a:p>
            <a:pPr lvl="0"/>
            <a:r>
              <a:rPr lang="en-CA" noProof="0" dirty="0"/>
              <a:t>Click to edit master text style</a:t>
            </a:r>
          </a:p>
        </p:txBody>
      </p:sp>
      <p:sp>
        <p:nvSpPr>
          <p:cNvPr id="6" name="Espace réservé du numéro de diapositive 5"/>
          <p:cNvSpPr>
            <a:spLocks noGrp="1"/>
          </p:cNvSpPr>
          <p:nvPr>
            <p:ph type="sldNum" sz="quarter" idx="12"/>
          </p:nvPr>
        </p:nvSpPr>
        <p:spPr/>
        <p:txBody>
          <a:bodyPr/>
          <a:lstStyle/>
          <a:p>
            <a:fld id="{7088BEF1-D3AD-E34F-A3B9-A73E884A7AB2}" type="slidenum">
              <a:rPr lang="en-CA" noProof="0" smtClean="0"/>
              <a:t>‹#›</a:t>
            </a:fld>
            <a:endParaRPr lang="en-CA" noProof="0" dirty="0"/>
          </a:p>
        </p:txBody>
      </p:sp>
      <p:pic>
        <p:nvPicPr>
          <p:cNvPr id="5" name="Imag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4119" y="12864240"/>
            <a:ext cx="4157881" cy="478786"/>
          </a:xfrm>
          <a:prstGeom prst="rect">
            <a:avLst/>
          </a:prstGeom>
        </p:spPr>
      </p:pic>
    </p:spTree>
    <p:extLst>
      <p:ext uri="{BB962C8B-B14F-4D97-AF65-F5344CB8AC3E}">
        <p14:creationId xmlns:p14="http://schemas.microsoft.com/office/powerpoint/2010/main" val="3672607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55866" y="381001"/>
            <a:ext cx="22675443" cy="1581942"/>
          </a:xfrm>
          <a:prstGeom prst="rect">
            <a:avLst/>
          </a:prstGeom>
        </p:spPr>
        <p:txBody>
          <a:bodyPr vert="horz" lIns="0" tIns="0" rIns="0" bIns="0" rtlCol="0" anchor="b">
            <a:noAutofit/>
          </a:bodyPr>
          <a:lstStyle/>
          <a:p>
            <a:r>
              <a:rPr lang="en-CA" noProof="0"/>
              <a:t>Click to edit master title style</a:t>
            </a:r>
          </a:p>
        </p:txBody>
      </p:sp>
      <p:sp>
        <p:nvSpPr>
          <p:cNvPr id="3" name="Espace réservé du texte 2"/>
          <p:cNvSpPr>
            <a:spLocks noGrp="1"/>
          </p:cNvSpPr>
          <p:nvPr>
            <p:ph type="body" idx="1"/>
          </p:nvPr>
        </p:nvSpPr>
        <p:spPr>
          <a:xfrm>
            <a:off x="853551" y="3200405"/>
            <a:ext cx="22680073" cy="8497754"/>
          </a:xfrm>
          <a:prstGeom prst="rect">
            <a:avLst/>
          </a:prstGeom>
        </p:spPr>
        <p:txBody>
          <a:bodyPr vert="horz" lIns="0" tIns="0" rIns="0" bIns="0" rtlCol="0">
            <a:noAutofit/>
          </a:bodyPr>
          <a:lstStyle/>
          <a:p>
            <a:pPr lvl="0"/>
            <a:r>
              <a:rPr lang="en-CA" noProof="0" dirty="0"/>
              <a:t>Click to edit master text style</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Espace réservé du numéro de diapositive 5"/>
          <p:cNvSpPr>
            <a:spLocks noGrp="1"/>
          </p:cNvSpPr>
          <p:nvPr>
            <p:ph type="sldNum" sz="quarter" idx="4"/>
          </p:nvPr>
        </p:nvSpPr>
        <p:spPr>
          <a:xfrm>
            <a:off x="11788387" y="12935621"/>
            <a:ext cx="810400" cy="382005"/>
          </a:xfrm>
          <a:prstGeom prst="rect">
            <a:avLst/>
          </a:prstGeom>
        </p:spPr>
        <p:txBody>
          <a:bodyPr vert="horz" lIns="0" tIns="0" rIns="0" bIns="0" rtlCol="0" anchor="ctr">
            <a:noAutofit/>
          </a:bodyPr>
          <a:lstStyle>
            <a:lvl1pPr algn="ctr">
              <a:spcBef>
                <a:spcPts val="0"/>
              </a:spcBef>
              <a:defRPr sz="1800">
                <a:solidFill>
                  <a:schemeClr val="tx1"/>
                </a:solidFill>
              </a:defRPr>
            </a:lvl1pPr>
          </a:lstStyle>
          <a:p>
            <a:fld id="{7088BEF1-D3AD-E34F-A3B9-A73E884A7AB2}" type="slidenum">
              <a:rPr lang="en-CA" noProof="0" smtClean="0"/>
              <a:pPr/>
              <a:t>‹#›</a:t>
            </a:fld>
            <a:endParaRPr lang="en-CA" noProof="0" dirty="0"/>
          </a:p>
        </p:txBody>
      </p:sp>
    </p:spTree>
    <p:extLst>
      <p:ext uri="{BB962C8B-B14F-4D97-AF65-F5344CB8AC3E}">
        <p14:creationId xmlns:p14="http://schemas.microsoft.com/office/powerpoint/2010/main" val="396519692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0" r:id="rId4"/>
    <p:sldLayoutId id="2147483660" r:id="rId5"/>
    <p:sldLayoutId id="2147483654" r:id="rId6"/>
    <p:sldLayoutId id="2147483651" r:id="rId7"/>
    <p:sldLayoutId id="2147483662" r:id="rId8"/>
    <p:sldLayoutId id="2147483663" r:id="rId9"/>
    <p:sldLayoutId id="2147483652" r:id="rId10"/>
    <p:sldLayoutId id="2147483661" r:id="rId11"/>
    <p:sldLayoutId id="2147483655" r:id="rId12"/>
  </p:sldLayoutIdLst>
  <p:hf hdr="0" ftr="0" dt="0"/>
  <p:txStyles>
    <p:titleStyle>
      <a:lvl1pPr algn="l" defTabSz="1219261" rtl="0" eaLnBrk="1" latinLnBrk="0" hangingPunct="1">
        <a:lnSpc>
          <a:spcPct val="90000"/>
        </a:lnSpc>
        <a:spcBef>
          <a:spcPts val="0"/>
        </a:spcBef>
        <a:buNone/>
        <a:defRPr sz="7500" kern="1200">
          <a:solidFill>
            <a:schemeClr val="accent2"/>
          </a:solidFill>
          <a:latin typeface="+mj-lt"/>
          <a:ea typeface="+mj-ea"/>
          <a:cs typeface="+mj-cs"/>
        </a:defRPr>
      </a:lvl1pPr>
    </p:titleStyle>
    <p:bodyStyle>
      <a:lvl1pPr marL="4235" indent="0" algn="l" defTabSz="1219261" rtl="0" eaLnBrk="1" latinLnBrk="0" hangingPunct="1">
        <a:spcBef>
          <a:spcPts val="0"/>
        </a:spcBef>
        <a:buFont typeface="Arial"/>
        <a:buNone/>
        <a:defRPr sz="3600" kern="1200" baseline="0">
          <a:solidFill>
            <a:schemeClr val="tx1"/>
          </a:solidFill>
          <a:latin typeface="+mn-lt"/>
          <a:ea typeface="+mn-ea"/>
          <a:cs typeface="+mn-cs"/>
        </a:defRPr>
      </a:lvl1pPr>
      <a:lvl2pPr marL="458788" indent="-455613" algn="l" defTabSz="1219261" rtl="0" eaLnBrk="1" latinLnBrk="0" hangingPunct="1">
        <a:spcBef>
          <a:spcPts val="0"/>
        </a:spcBef>
        <a:buFont typeface="Arial"/>
        <a:buChar char="•"/>
        <a:defRPr sz="3600" kern="1200">
          <a:solidFill>
            <a:schemeClr val="tx1"/>
          </a:solidFill>
          <a:latin typeface="+mn-lt"/>
          <a:ea typeface="+mn-ea"/>
          <a:cs typeface="+mn-cs"/>
        </a:defRPr>
      </a:lvl2pPr>
      <a:lvl3pPr marL="915988" indent="-455613" algn="l" defTabSz="1219261" rtl="0" eaLnBrk="1" latinLnBrk="0" hangingPunct="1">
        <a:spcBef>
          <a:spcPts val="0"/>
        </a:spcBef>
        <a:buFont typeface="Arial"/>
        <a:buChar char="•"/>
        <a:tabLst/>
        <a:defRPr sz="3600" kern="1200">
          <a:solidFill>
            <a:schemeClr val="tx1"/>
          </a:solidFill>
          <a:latin typeface="+mn-lt"/>
          <a:ea typeface="+mn-ea"/>
          <a:cs typeface="+mn-cs"/>
        </a:defRPr>
      </a:lvl3pPr>
      <a:lvl4pPr marL="1374775" indent="-463550" algn="l" defTabSz="1219261" rtl="0" eaLnBrk="1" latinLnBrk="0" hangingPunct="1">
        <a:spcBef>
          <a:spcPts val="0"/>
        </a:spcBef>
        <a:buFont typeface="Arial"/>
        <a:buChar char="•"/>
        <a:tabLst/>
        <a:defRPr sz="3600" kern="1200">
          <a:solidFill>
            <a:schemeClr val="tx1"/>
          </a:solidFill>
          <a:latin typeface="+mn-lt"/>
          <a:ea typeface="+mn-ea"/>
          <a:cs typeface="+mn-cs"/>
        </a:defRPr>
      </a:lvl4pPr>
      <a:lvl5pPr marL="4235" indent="0" algn="l" defTabSz="1219261" rtl="0" eaLnBrk="1" latinLnBrk="0" hangingPunct="1">
        <a:spcBef>
          <a:spcPts val="0"/>
        </a:spcBef>
        <a:buFont typeface="Arial"/>
        <a:buNone/>
        <a:defRPr sz="3600" b="1" kern="1200" baseline="0">
          <a:solidFill>
            <a:schemeClr val="tx1"/>
          </a:solidFill>
          <a:latin typeface="+mn-lt"/>
          <a:ea typeface="+mn-ea"/>
          <a:cs typeface="+mn-cs"/>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p:bodyStyle>
    <p:otherStyle>
      <a:defPPr>
        <a:defRPr lang="fr-FR"/>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74">
          <p15:clr>
            <a:srgbClr val="F26B43"/>
          </p15:clr>
        </p15:guide>
        <p15:guide id="2" pos="539">
          <p15:clr>
            <a:srgbClr val="F26B43"/>
          </p15:clr>
        </p15:guide>
        <p15:guide id="3" pos="1482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2.jpe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3.jpe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4.jpe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5.pn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6.jpeg"/><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7.jpe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58.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61.xml"/><Relationship Id="rId7" Type="http://schemas.openxmlformats.org/officeDocument/2006/relationships/slideLayout" Target="../slideLayouts/slideLayout4.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s>
</file>

<file path=ppt/slides/_rels/slide2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67.xml"/><Relationship Id="rId7" Type="http://schemas.openxmlformats.org/officeDocument/2006/relationships/notesSlide" Target="../notesSlides/notesSlide2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4.xml"/><Relationship Id="rId5" Type="http://schemas.openxmlformats.org/officeDocument/2006/relationships/tags" Target="../tags/tag69.xml"/><Relationship Id="rId4" Type="http://schemas.openxmlformats.org/officeDocument/2006/relationships/tags" Target="../tags/tag6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tags" Target="../tags/tag11.xml"/></Relationships>
</file>

<file path=ppt/slides/_rels/slide30.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20.tmp"/><Relationship Id="rId5" Type="http://schemas.openxmlformats.org/officeDocument/2006/relationships/notesSlide" Target="../notesSlides/notesSlide29.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slideLayout" Target="../slideLayouts/slideLayout4.xml"/><Relationship Id="rId4" Type="http://schemas.openxmlformats.org/officeDocument/2006/relationships/tags" Target="../tags/tag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tags" Target="../tags/tag2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0.jp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859537" y="1938528"/>
            <a:ext cx="13716000" cy="7225367"/>
          </a:xfrm>
        </p:spPr>
        <p:txBody>
          <a:bodyPr/>
          <a:lstStyle/>
          <a:p>
            <a:r>
              <a:rPr lang="fr-CA" sz="9600" smtClean="0"/>
              <a:t>Analyser les </a:t>
            </a:r>
            <a:r>
              <a:rPr lang="fr-CA" sz="9600" dirty="0"/>
              <a:t>préjugés inconscients</a:t>
            </a:r>
          </a:p>
        </p:txBody>
      </p:sp>
      <p:sp>
        <p:nvSpPr>
          <p:cNvPr id="5" name="Shape 143" title="décoratif"/>
          <p:cNvSpPr/>
          <p:nvPr>
            <p:custDataLst>
              <p:tags r:id="rId2"/>
            </p:custDataLst>
          </p:nvPr>
        </p:nvSpPr>
        <p:spPr>
          <a:xfrm>
            <a:off x="859536" y="9370329"/>
            <a:ext cx="8395539" cy="4"/>
          </a:xfrm>
          <a:prstGeom prst="line">
            <a:avLst/>
          </a:prstGeom>
          <a:ln w="57150">
            <a:solidFill>
              <a:schemeClr val="accent3"/>
            </a:solidFill>
          </a:ln>
        </p:spPr>
        <p:txBody>
          <a:bodyPr lIns="45718" tIns="45718" rIns="45718" bIns="45718"/>
          <a:lstStyle/>
          <a:p>
            <a:endParaRPr lang="fr-CA" dirty="0"/>
          </a:p>
        </p:txBody>
      </p:sp>
      <p:sp>
        <p:nvSpPr>
          <p:cNvPr id="4" name="Subtitle 3"/>
          <p:cNvSpPr>
            <a:spLocks noGrp="1"/>
          </p:cNvSpPr>
          <p:nvPr>
            <p:ph type="subTitle" idx="1"/>
            <p:custDataLst>
              <p:tags r:id="rId3"/>
            </p:custDataLst>
          </p:nvPr>
        </p:nvSpPr>
        <p:spPr>
          <a:xfrm>
            <a:off x="859536" y="9889067"/>
            <a:ext cx="13716000" cy="1813983"/>
          </a:xfrm>
        </p:spPr>
        <p:txBody>
          <a:bodyPr/>
          <a:lstStyle/>
          <a:p>
            <a:r>
              <a:rPr lang="fr-CA" sz="5400" dirty="0" smtClean="0"/>
              <a:t>Séance </a:t>
            </a:r>
            <a:r>
              <a:rPr lang="fr-CA" sz="5400" dirty="0"/>
              <a:t>en direct</a:t>
            </a:r>
          </a:p>
        </p:txBody>
      </p:sp>
    </p:spTree>
    <p:extLst>
      <p:ext uri="{BB962C8B-B14F-4D97-AF65-F5344CB8AC3E}">
        <p14:creationId xmlns:p14="http://schemas.microsoft.com/office/powerpoint/2010/main" val="2346795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sz="6000" dirty="0"/>
              <a:t>Stratégies et conseils pour </a:t>
            </a:r>
            <a:r>
              <a:rPr lang="fr-CA" sz="6000" dirty="0" smtClean="0"/>
              <a:t>mieux déceler et gérer les préjugés inconscients – 2 </a:t>
            </a:r>
            <a:endParaRPr lang="fr-CA" sz="6000" dirty="0"/>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grpSp>
        <p:nvGrpSpPr>
          <p:cNvPr id="7" name="Group 6"/>
          <p:cNvGrpSpPr/>
          <p:nvPr/>
        </p:nvGrpSpPr>
        <p:grpSpPr>
          <a:xfrm>
            <a:off x="912619" y="2521181"/>
            <a:ext cx="22305264" cy="2731517"/>
            <a:chOff x="1870493" y="2457433"/>
            <a:chExt cx="18198181" cy="2731517"/>
          </a:xfrm>
        </p:grpSpPr>
        <p:sp>
          <p:nvSpPr>
            <p:cNvPr id="8" name="Round Diagonal Corner Rectangle 7" title="Decorative"/>
            <p:cNvSpPr/>
            <p:nvPr/>
          </p:nvSpPr>
          <p:spPr>
            <a:xfrm>
              <a:off x="1870493" y="2598821"/>
              <a:ext cx="18198181" cy="2590129"/>
            </a:xfrm>
            <a:prstGeom prst="round2DiagRect">
              <a:avLst/>
            </a:prstGeom>
            <a:solidFill>
              <a:srgbClr val="4E5B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sp>
          <p:nvSpPr>
            <p:cNvPr id="9" name="TextBox 8"/>
            <p:cNvSpPr txBox="1"/>
            <p:nvPr/>
          </p:nvSpPr>
          <p:spPr>
            <a:xfrm>
              <a:off x="2469065" y="2457433"/>
              <a:ext cx="669615" cy="1769715"/>
            </a:xfrm>
            <a:prstGeom prst="rect">
              <a:avLst/>
            </a:prstGeom>
            <a:noFill/>
          </p:spPr>
          <p:txBody>
            <a:bodyPr wrap="none" lIns="0" tIns="0" rIns="0" bIns="0" rtlCol="0">
              <a:spAutoFit/>
            </a:bodyPr>
            <a:lstStyle/>
            <a:p>
              <a:r>
                <a:rPr lang="fr-CA" sz="11500" b="1" dirty="0">
                  <a:solidFill>
                    <a:schemeClr val="bg1"/>
                  </a:solidFill>
                  <a:latin typeface="Helvetica" panose="020B0604020202020204" pitchFamily="34" charset="0"/>
                  <a:cs typeface="Helvetica" panose="020B0604020202020204" pitchFamily="34" charset="0"/>
                </a:rPr>
                <a:t>2</a:t>
              </a:r>
              <a:endParaRPr lang="fr-CA" sz="11500" b="1" dirty="0" smtClean="0">
                <a:solidFill>
                  <a:schemeClr val="bg1"/>
                </a:solidFill>
                <a:latin typeface="Helvetica" panose="020B0604020202020204" pitchFamily="34" charset="0"/>
                <a:cs typeface="Helvetica" panose="020B0604020202020204" pitchFamily="34" charset="0"/>
              </a:endParaRPr>
            </a:p>
          </p:txBody>
        </p:sp>
        <p:sp>
          <p:nvSpPr>
            <p:cNvPr id="10" name="TextBox 9"/>
            <p:cNvSpPr txBox="1"/>
            <p:nvPr/>
          </p:nvSpPr>
          <p:spPr>
            <a:xfrm>
              <a:off x="3652788" y="2726737"/>
              <a:ext cx="16141251" cy="2215991"/>
            </a:xfrm>
            <a:prstGeom prst="rect">
              <a:avLst/>
            </a:prstGeom>
            <a:noFill/>
          </p:spPr>
          <p:txBody>
            <a:bodyPr wrap="square" lIns="0" tIns="0" rIns="0" bIns="0" rtlCol="0">
              <a:spAutoFit/>
            </a:bodyPr>
            <a:lstStyle/>
            <a:p>
              <a:pPr marL="3175" lvl="1" indent="0">
                <a:buNone/>
              </a:pPr>
              <a:r>
                <a:rPr lang="fr-CA" sz="3600" b="1" dirty="0" smtClean="0">
                  <a:solidFill>
                    <a:schemeClr val="bg1"/>
                  </a:solidFill>
                </a:rPr>
                <a:t>Reconnaître ses propres préjugés et prendre des mesures délibérées pour les bloquer ou les gérer.</a:t>
              </a:r>
            </a:p>
            <a:p>
              <a:pPr marL="574675" lvl="1" indent="-571500">
                <a:buFont typeface="Wingdings" panose="05000000000000000000" pitchFamily="2" charset="2"/>
                <a:buChar char="v"/>
              </a:pPr>
              <a:r>
                <a:rPr lang="fr-CA" sz="3600" dirty="0" smtClean="0">
                  <a:solidFill>
                    <a:schemeClr val="bg1"/>
                  </a:solidFill>
                </a:rPr>
                <a:t>Passer le test d’association implicite en ligne (dans le cadre du projet de recherche Project </a:t>
              </a:r>
              <a:r>
                <a:rPr lang="fr-CA" sz="3600" dirty="0" err="1" smtClean="0">
                  <a:solidFill>
                    <a:schemeClr val="bg1"/>
                  </a:solidFill>
                </a:rPr>
                <a:t>Implicit</a:t>
              </a:r>
              <a:r>
                <a:rPr lang="fr-CA" sz="3600" dirty="0" smtClean="0">
                  <a:solidFill>
                    <a:schemeClr val="bg1"/>
                  </a:solidFill>
                </a:rPr>
                <a:t> de l’Université Harvard). Noter ses réactions et ses filtres.</a:t>
              </a:r>
              <a:endParaRPr lang="fr-CA" sz="3600" dirty="0">
                <a:solidFill>
                  <a:schemeClr val="bg1"/>
                </a:solidFill>
              </a:endParaRPr>
            </a:p>
          </p:txBody>
        </p:sp>
      </p:grpSp>
      <p:sp>
        <p:nvSpPr>
          <p:cNvPr id="11" name="Round Diagonal Corner Rectangle 10" title="Decorative"/>
          <p:cNvSpPr/>
          <p:nvPr/>
        </p:nvSpPr>
        <p:spPr>
          <a:xfrm>
            <a:off x="912619" y="2790485"/>
            <a:ext cx="22305264" cy="8759831"/>
          </a:xfrm>
          <a:prstGeom prst="round2DiagRect">
            <a:avLst/>
          </a:prstGeom>
          <a:noFill/>
          <a:ln w="38100">
            <a:solidFill>
              <a:srgbClr val="4E5B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pic>
        <p:nvPicPr>
          <p:cNvPr id="13" name="Picture 4" descr="Logo de Project Implicit" title="Project Implici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207" y="6198734"/>
            <a:ext cx="11394760" cy="38917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10</a:t>
            </a:fld>
            <a:endParaRPr lang="fr-CA" dirty="0"/>
          </a:p>
        </p:txBody>
      </p:sp>
    </p:spTree>
    <p:extLst>
      <p:ext uri="{BB962C8B-B14F-4D97-AF65-F5344CB8AC3E}">
        <p14:creationId xmlns:p14="http://schemas.microsoft.com/office/powerpoint/2010/main" val="1622352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sz="6000" dirty="0"/>
              <a:t>Stratégies et conseils pour </a:t>
            </a:r>
            <a:r>
              <a:rPr lang="fr-CA" sz="6000" dirty="0" smtClean="0"/>
              <a:t>mieux déceler et gérer les préjugés inconscients – 3 </a:t>
            </a:r>
            <a:endParaRPr lang="fr-CA" sz="6000" dirty="0"/>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grpSp>
        <p:nvGrpSpPr>
          <p:cNvPr id="7" name="Group 6"/>
          <p:cNvGrpSpPr/>
          <p:nvPr/>
        </p:nvGrpSpPr>
        <p:grpSpPr>
          <a:xfrm>
            <a:off x="912619" y="2521181"/>
            <a:ext cx="22305264" cy="2023212"/>
            <a:chOff x="1870493" y="2457433"/>
            <a:chExt cx="18198181" cy="2023212"/>
          </a:xfrm>
        </p:grpSpPr>
        <p:sp>
          <p:nvSpPr>
            <p:cNvPr id="8" name="Round Diagonal Corner Rectangle 7" title="Decorative"/>
            <p:cNvSpPr/>
            <p:nvPr/>
          </p:nvSpPr>
          <p:spPr>
            <a:xfrm>
              <a:off x="1870493" y="2598821"/>
              <a:ext cx="18198181" cy="1881824"/>
            </a:xfrm>
            <a:prstGeom prst="round2DiagRect">
              <a:avLst/>
            </a:prstGeom>
            <a:solidFill>
              <a:srgbClr val="4E5B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sp>
          <p:nvSpPr>
            <p:cNvPr id="9" name="TextBox 8"/>
            <p:cNvSpPr txBox="1"/>
            <p:nvPr/>
          </p:nvSpPr>
          <p:spPr>
            <a:xfrm>
              <a:off x="2469065" y="2457433"/>
              <a:ext cx="669615" cy="1769715"/>
            </a:xfrm>
            <a:prstGeom prst="rect">
              <a:avLst/>
            </a:prstGeom>
            <a:noFill/>
          </p:spPr>
          <p:txBody>
            <a:bodyPr wrap="none" lIns="0" tIns="0" rIns="0" bIns="0" rtlCol="0">
              <a:spAutoFit/>
            </a:bodyPr>
            <a:lstStyle/>
            <a:p>
              <a:r>
                <a:rPr lang="fr-CA" sz="11500" b="1" dirty="0" smtClean="0">
                  <a:solidFill>
                    <a:schemeClr val="bg1"/>
                  </a:solidFill>
                  <a:latin typeface="Helvetica" panose="020B0604020202020204" pitchFamily="34" charset="0"/>
                  <a:cs typeface="Helvetica" panose="020B0604020202020204" pitchFamily="34" charset="0"/>
                </a:rPr>
                <a:t>3</a:t>
              </a:r>
            </a:p>
          </p:txBody>
        </p:sp>
        <p:sp>
          <p:nvSpPr>
            <p:cNvPr id="10" name="TextBox 9"/>
            <p:cNvSpPr txBox="1"/>
            <p:nvPr/>
          </p:nvSpPr>
          <p:spPr>
            <a:xfrm>
              <a:off x="3652788" y="2726737"/>
              <a:ext cx="16141250" cy="1661993"/>
            </a:xfrm>
            <a:prstGeom prst="rect">
              <a:avLst/>
            </a:prstGeom>
            <a:noFill/>
          </p:spPr>
          <p:txBody>
            <a:bodyPr wrap="square" lIns="0" tIns="0" rIns="0" bIns="0" rtlCol="0">
              <a:spAutoFit/>
            </a:bodyPr>
            <a:lstStyle/>
            <a:p>
              <a:pPr marL="3175" lvl="1" indent="0">
                <a:buNone/>
              </a:pPr>
              <a:r>
                <a:rPr lang="fr-CA" sz="3600" b="1" dirty="0" smtClean="0">
                  <a:solidFill>
                    <a:schemeClr val="bg1"/>
                  </a:solidFill>
                </a:rPr>
                <a:t>Créer un environnement favorisant la prise en compte de perspectives différentes.</a:t>
              </a:r>
            </a:p>
            <a:p>
              <a:pPr marL="574675" lvl="1" indent="-571500">
                <a:buFont typeface="Wingdings" panose="05000000000000000000" pitchFamily="2" charset="2"/>
                <a:buChar char="v"/>
              </a:pPr>
              <a:r>
                <a:rPr lang="fr-CA" sz="3600" dirty="0" smtClean="0">
                  <a:solidFill>
                    <a:schemeClr val="bg1"/>
                  </a:solidFill>
                </a:rPr>
                <a:t>Encourager et demander la rétroaction des autres et écouter attentivement. Augmenter son exposition à des personnes d’origines diverses.</a:t>
              </a:r>
              <a:endParaRPr lang="fr-CA" sz="3600" dirty="0">
                <a:solidFill>
                  <a:schemeClr val="bg1"/>
                </a:solidFill>
              </a:endParaRPr>
            </a:p>
          </p:txBody>
        </p:sp>
      </p:grpSp>
      <p:sp>
        <p:nvSpPr>
          <p:cNvPr id="11" name="Round Diagonal Corner Rectangle 10" title="Decorative"/>
          <p:cNvSpPr/>
          <p:nvPr/>
        </p:nvSpPr>
        <p:spPr>
          <a:xfrm>
            <a:off x="912619" y="2790485"/>
            <a:ext cx="22305264" cy="8759831"/>
          </a:xfrm>
          <a:prstGeom prst="round2DiagRect">
            <a:avLst/>
          </a:prstGeom>
          <a:noFill/>
          <a:ln w="38100">
            <a:solidFill>
              <a:srgbClr val="4E5B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pic>
        <p:nvPicPr>
          <p:cNvPr id="13" name="Picture 2" descr="Groupe de personnes discutant à une table de réunion." title="Groupe de personnes assises à l'intérieu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7516" y="4701590"/>
            <a:ext cx="9912143" cy="6608094"/>
          </a:xfrm>
          <a:prstGeom prst="round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11</a:t>
            </a:fld>
            <a:endParaRPr lang="fr-CA" dirty="0"/>
          </a:p>
        </p:txBody>
      </p:sp>
    </p:spTree>
    <p:extLst>
      <p:ext uri="{BB962C8B-B14F-4D97-AF65-F5344CB8AC3E}">
        <p14:creationId xmlns:p14="http://schemas.microsoft.com/office/powerpoint/2010/main" val="4288833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sz="6000" dirty="0"/>
              <a:t>Stratégies et conseils pour </a:t>
            </a:r>
            <a:r>
              <a:rPr lang="fr-CA" sz="6000" dirty="0" smtClean="0"/>
              <a:t>mieux déceler et gérer les préjugés inconscients – 4 </a:t>
            </a:r>
            <a:endParaRPr lang="fr-CA" sz="6000" dirty="0"/>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grpSp>
        <p:nvGrpSpPr>
          <p:cNvPr id="7" name="Group 6"/>
          <p:cNvGrpSpPr/>
          <p:nvPr/>
        </p:nvGrpSpPr>
        <p:grpSpPr>
          <a:xfrm>
            <a:off x="912619" y="2521181"/>
            <a:ext cx="22305265" cy="2667506"/>
            <a:chOff x="1870493" y="2457433"/>
            <a:chExt cx="18198182" cy="2485294"/>
          </a:xfrm>
        </p:grpSpPr>
        <p:sp>
          <p:nvSpPr>
            <p:cNvPr id="8" name="Round Diagonal Corner Rectangle 7" title="Decorative"/>
            <p:cNvSpPr/>
            <p:nvPr/>
          </p:nvSpPr>
          <p:spPr>
            <a:xfrm>
              <a:off x="1870493" y="2598820"/>
              <a:ext cx="18198181" cy="2343907"/>
            </a:xfrm>
            <a:prstGeom prst="round2DiagRect">
              <a:avLst/>
            </a:prstGeom>
            <a:solidFill>
              <a:srgbClr val="4E5B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sp>
          <p:nvSpPr>
            <p:cNvPr id="9" name="TextBox 8"/>
            <p:cNvSpPr txBox="1"/>
            <p:nvPr/>
          </p:nvSpPr>
          <p:spPr>
            <a:xfrm>
              <a:off x="2469065" y="2457433"/>
              <a:ext cx="669615" cy="1648829"/>
            </a:xfrm>
            <a:prstGeom prst="rect">
              <a:avLst/>
            </a:prstGeom>
            <a:noFill/>
          </p:spPr>
          <p:txBody>
            <a:bodyPr wrap="none" lIns="0" tIns="0" rIns="0" bIns="0" rtlCol="0">
              <a:spAutoFit/>
            </a:bodyPr>
            <a:lstStyle/>
            <a:p>
              <a:r>
                <a:rPr lang="fr-CA" sz="11500" b="1" dirty="0" smtClean="0">
                  <a:solidFill>
                    <a:schemeClr val="bg1"/>
                  </a:solidFill>
                  <a:latin typeface="Helvetica" panose="020B0604020202020204" pitchFamily="34" charset="0"/>
                  <a:cs typeface="Helvetica" panose="020B0604020202020204" pitchFamily="34" charset="0"/>
                </a:rPr>
                <a:t>4</a:t>
              </a:r>
            </a:p>
          </p:txBody>
        </p:sp>
        <p:sp>
          <p:nvSpPr>
            <p:cNvPr id="10" name="TextBox 9"/>
            <p:cNvSpPr txBox="1"/>
            <p:nvPr/>
          </p:nvSpPr>
          <p:spPr>
            <a:xfrm>
              <a:off x="3652788" y="2726737"/>
              <a:ext cx="16415887" cy="2064621"/>
            </a:xfrm>
            <a:prstGeom prst="rect">
              <a:avLst/>
            </a:prstGeom>
            <a:noFill/>
          </p:spPr>
          <p:txBody>
            <a:bodyPr wrap="square" lIns="0" tIns="0" rIns="0" bIns="0" rtlCol="0">
              <a:spAutoFit/>
            </a:bodyPr>
            <a:lstStyle/>
            <a:p>
              <a:pPr marL="3175" lvl="1" indent="0">
                <a:buNone/>
              </a:pPr>
              <a:r>
                <a:rPr lang="fr-CA" sz="3600" b="1" dirty="0" smtClean="0">
                  <a:solidFill>
                    <a:schemeClr val="bg1"/>
                  </a:solidFill>
                </a:rPr>
                <a:t>Mettre en pratique des processus de réflexion rationnelle plutôt qu’intuitive</a:t>
              </a:r>
            </a:p>
            <a:p>
              <a:pPr marL="574675" lvl="1" indent="-571500">
                <a:buFont typeface="Wingdings" panose="05000000000000000000" pitchFamily="2" charset="2"/>
                <a:buChar char="v"/>
              </a:pPr>
              <a:r>
                <a:rPr lang="fr-CA" sz="3600" dirty="0" smtClean="0">
                  <a:solidFill>
                    <a:schemeClr val="bg1"/>
                  </a:solidFill>
                </a:rPr>
                <a:t>Adopter le système 2 de pensée rationnelle (conscient, délibéré, lent et nécessitant de l’effort) plutôt que le système 1 de pensée intuitive (inconscient, émotionnel, rapide et sans effort). Utiliser des faits, des données et remettre en question ses présomptions. </a:t>
              </a:r>
              <a:endParaRPr lang="fr-CA" sz="3600" dirty="0">
                <a:solidFill>
                  <a:schemeClr val="bg1"/>
                </a:solidFill>
              </a:endParaRPr>
            </a:p>
          </p:txBody>
        </p:sp>
      </p:grpSp>
      <p:sp>
        <p:nvSpPr>
          <p:cNvPr id="11" name="Round Diagonal Corner Rectangle 10" title="Decorative"/>
          <p:cNvSpPr/>
          <p:nvPr/>
        </p:nvSpPr>
        <p:spPr>
          <a:xfrm>
            <a:off x="912619" y="2790485"/>
            <a:ext cx="22305264" cy="8759831"/>
          </a:xfrm>
          <a:prstGeom prst="round2DiagRect">
            <a:avLst/>
          </a:prstGeom>
          <a:noFill/>
          <a:ln w="38100">
            <a:solidFill>
              <a:srgbClr val="4E5B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pic>
        <p:nvPicPr>
          <p:cNvPr id="13" name="Picture 2" descr="Une ampoule claire placée sur un tableau noir avec des bulles de réflexion." title="Ampoule électriq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4415" y="5273234"/>
            <a:ext cx="8878344" cy="6171230"/>
          </a:xfrm>
          <a:prstGeom prst="round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12</a:t>
            </a:fld>
            <a:endParaRPr lang="fr-CA" dirty="0"/>
          </a:p>
        </p:txBody>
      </p:sp>
    </p:spTree>
    <p:extLst>
      <p:ext uri="{BB962C8B-B14F-4D97-AF65-F5344CB8AC3E}">
        <p14:creationId xmlns:p14="http://schemas.microsoft.com/office/powerpoint/2010/main" val="2205291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sz="6000" dirty="0"/>
              <a:t>Stratégies et conseils pour </a:t>
            </a:r>
            <a:r>
              <a:rPr lang="fr-CA" sz="6000" dirty="0" smtClean="0"/>
              <a:t>mieux déceler et gérer les préjugés inconscients – 5</a:t>
            </a:r>
            <a:endParaRPr lang="fr-CA" sz="6000" dirty="0"/>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grpSp>
        <p:nvGrpSpPr>
          <p:cNvPr id="7" name="Group 6"/>
          <p:cNvGrpSpPr/>
          <p:nvPr/>
        </p:nvGrpSpPr>
        <p:grpSpPr>
          <a:xfrm>
            <a:off x="912619" y="2521181"/>
            <a:ext cx="22305265" cy="2083564"/>
            <a:chOff x="1870493" y="2457433"/>
            <a:chExt cx="18198182" cy="1941240"/>
          </a:xfrm>
        </p:grpSpPr>
        <p:sp>
          <p:nvSpPr>
            <p:cNvPr id="8" name="Round Diagonal Corner Rectangle 7" title="Decorative"/>
            <p:cNvSpPr/>
            <p:nvPr/>
          </p:nvSpPr>
          <p:spPr>
            <a:xfrm>
              <a:off x="1870493" y="2598820"/>
              <a:ext cx="18198181" cy="1799853"/>
            </a:xfrm>
            <a:prstGeom prst="round2DiagRect">
              <a:avLst/>
            </a:prstGeom>
            <a:solidFill>
              <a:srgbClr val="4E5B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sp>
          <p:nvSpPr>
            <p:cNvPr id="9" name="TextBox 8"/>
            <p:cNvSpPr txBox="1"/>
            <p:nvPr/>
          </p:nvSpPr>
          <p:spPr>
            <a:xfrm>
              <a:off x="2469065" y="2457433"/>
              <a:ext cx="669615" cy="1648829"/>
            </a:xfrm>
            <a:prstGeom prst="rect">
              <a:avLst/>
            </a:prstGeom>
            <a:noFill/>
          </p:spPr>
          <p:txBody>
            <a:bodyPr wrap="none" lIns="0" tIns="0" rIns="0" bIns="0" rtlCol="0">
              <a:spAutoFit/>
            </a:bodyPr>
            <a:lstStyle/>
            <a:p>
              <a:r>
                <a:rPr lang="fr-CA" sz="11500" b="1" dirty="0" smtClean="0">
                  <a:solidFill>
                    <a:schemeClr val="bg1"/>
                  </a:solidFill>
                  <a:latin typeface="Helvetica" panose="020B0604020202020204" pitchFamily="34" charset="0"/>
                  <a:cs typeface="Helvetica" panose="020B0604020202020204" pitchFamily="34" charset="0"/>
                </a:rPr>
                <a:t>5</a:t>
              </a:r>
            </a:p>
          </p:txBody>
        </p:sp>
        <p:sp>
          <p:nvSpPr>
            <p:cNvPr id="10" name="TextBox 9"/>
            <p:cNvSpPr txBox="1"/>
            <p:nvPr/>
          </p:nvSpPr>
          <p:spPr>
            <a:xfrm>
              <a:off x="3652788" y="2726737"/>
              <a:ext cx="16415887" cy="1548466"/>
            </a:xfrm>
            <a:prstGeom prst="rect">
              <a:avLst/>
            </a:prstGeom>
            <a:noFill/>
          </p:spPr>
          <p:txBody>
            <a:bodyPr wrap="square" lIns="0" tIns="0" rIns="0" bIns="0" rtlCol="0">
              <a:spAutoFit/>
            </a:bodyPr>
            <a:lstStyle/>
            <a:p>
              <a:pPr marL="3175" lvl="1" indent="0">
                <a:buNone/>
              </a:pPr>
              <a:r>
                <a:rPr lang="fr-CA" sz="3600" b="1" dirty="0" smtClean="0">
                  <a:solidFill>
                    <a:schemeClr val="bg1"/>
                  </a:solidFill>
                </a:rPr>
                <a:t>Encourager et adopter une culture respectueuse et positive de micro-affirmations.</a:t>
              </a:r>
            </a:p>
            <a:p>
              <a:pPr marL="574675" lvl="1" indent="-571500">
                <a:buFont typeface="Wingdings" panose="05000000000000000000" pitchFamily="2" charset="2"/>
                <a:buChar char="v"/>
              </a:pPr>
              <a:r>
                <a:rPr lang="fr-CA" sz="3600" dirty="0" smtClean="0">
                  <a:solidFill>
                    <a:schemeClr val="bg1"/>
                  </a:solidFill>
                </a:rPr>
                <a:t>Écouter activement et utiliser un langage inclusif. Encourager et reconnaître la contribution de chacun. </a:t>
              </a:r>
              <a:endParaRPr lang="fr-CA" sz="3600" dirty="0">
                <a:solidFill>
                  <a:schemeClr val="bg1"/>
                </a:solidFill>
              </a:endParaRPr>
            </a:p>
          </p:txBody>
        </p:sp>
      </p:grpSp>
      <p:sp>
        <p:nvSpPr>
          <p:cNvPr id="11" name="Round Diagonal Corner Rectangle 10" title="Decorative"/>
          <p:cNvSpPr/>
          <p:nvPr/>
        </p:nvSpPr>
        <p:spPr>
          <a:xfrm>
            <a:off x="912619" y="2790485"/>
            <a:ext cx="22305264" cy="8759831"/>
          </a:xfrm>
          <a:prstGeom prst="round2DiagRect">
            <a:avLst/>
          </a:prstGeom>
          <a:noFill/>
          <a:ln w="38100">
            <a:solidFill>
              <a:srgbClr val="4E5B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pic>
        <p:nvPicPr>
          <p:cNvPr id="12" name="Picture 4" descr="Des gens se donnent la main autour d'une table de réunion" title="Une équipe qui se donne la ma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1101" y="4651383"/>
            <a:ext cx="10204972" cy="6803315"/>
          </a:xfrm>
          <a:prstGeom prst="round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13</a:t>
            </a:fld>
            <a:endParaRPr lang="fr-CA" dirty="0"/>
          </a:p>
        </p:txBody>
      </p:sp>
    </p:spTree>
    <p:extLst>
      <p:ext uri="{BB962C8B-B14F-4D97-AF65-F5344CB8AC3E}">
        <p14:creationId xmlns:p14="http://schemas.microsoft.com/office/powerpoint/2010/main" val="2160543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sz="6000" dirty="0"/>
              <a:t>Stratégies et conseils pour </a:t>
            </a:r>
            <a:r>
              <a:rPr lang="fr-CA" sz="6000" dirty="0" smtClean="0"/>
              <a:t>mieux déceler et gérer les préjugés inconscients – 6</a:t>
            </a:r>
            <a:endParaRPr lang="fr-CA" sz="6000" dirty="0"/>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grpSp>
        <p:nvGrpSpPr>
          <p:cNvPr id="7" name="Group 6"/>
          <p:cNvGrpSpPr/>
          <p:nvPr/>
        </p:nvGrpSpPr>
        <p:grpSpPr>
          <a:xfrm>
            <a:off x="912619" y="2521181"/>
            <a:ext cx="22305265" cy="2083564"/>
            <a:chOff x="1870493" y="2457433"/>
            <a:chExt cx="18198182" cy="1941240"/>
          </a:xfrm>
        </p:grpSpPr>
        <p:sp>
          <p:nvSpPr>
            <p:cNvPr id="8" name="Round Diagonal Corner Rectangle 7" title="Decorative"/>
            <p:cNvSpPr/>
            <p:nvPr/>
          </p:nvSpPr>
          <p:spPr>
            <a:xfrm>
              <a:off x="1870493" y="2598820"/>
              <a:ext cx="18198181" cy="1799853"/>
            </a:xfrm>
            <a:prstGeom prst="round2DiagRect">
              <a:avLst/>
            </a:prstGeom>
            <a:solidFill>
              <a:srgbClr val="4E5B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sp>
          <p:nvSpPr>
            <p:cNvPr id="9" name="TextBox 8"/>
            <p:cNvSpPr txBox="1"/>
            <p:nvPr/>
          </p:nvSpPr>
          <p:spPr>
            <a:xfrm>
              <a:off x="2469065" y="2457433"/>
              <a:ext cx="669615" cy="1648829"/>
            </a:xfrm>
            <a:prstGeom prst="rect">
              <a:avLst/>
            </a:prstGeom>
            <a:noFill/>
          </p:spPr>
          <p:txBody>
            <a:bodyPr wrap="none" lIns="0" tIns="0" rIns="0" bIns="0" rtlCol="0">
              <a:spAutoFit/>
            </a:bodyPr>
            <a:lstStyle/>
            <a:p>
              <a:r>
                <a:rPr lang="fr-CA" sz="11500" b="1" dirty="0" smtClean="0">
                  <a:solidFill>
                    <a:schemeClr val="bg1"/>
                  </a:solidFill>
                  <a:latin typeface="Helvetica" panose="020B0604020202020204" pitchFamily="34" charset="0"/>
                  <a:cs typeface="Helvetica" panose="020B0604020202020204" pitchFamily="34" charset="0"/>
                </a:rPr>
                <a:t>6</a:t>
              </a:r>
            </a:p>
          </p:txBody>
        </p:sp>
        <p:sp>
          <p:nvSpPr>
            <p:cNvPr id="10" name="TextBox 9"/>
            <p:cNvSpPr txBox="1"/>
            <p:nvPr/>
          </p:nvSpPr>
          <p:spPr>
            <a:xfrm>
              <a:off x="3652788" y="2726737"/>
              <a:ext cx="16415887" cy="1548466"/>
            </a:xfrm>
            <a:prstGeom prst="rect">
              <a:avLst/>
            </a:prstGeom>
            <a:noFill/>
          </p:spPr>
          <p:txBody>
            <a:bodyPr wrap="square" lIns="0" tIns="0" rIns="0" bIns="0" rtlCol="0">
              <a:spAutoFit/>
            </a:bodyPr>
            <a:lstStyle/>
            <a:p>
              <a:pPr marL="3175" lvl="1" indent="0">
                <a:buNone/>
              </a:pPr>
              <a:r>
                <a:rPr lang="fr-CA" sz="3600" b="1" dirty="0" smtClean="0">
                  <a:solidFill>
                    <a:schemeClr val="bg1"/>
                  </a:solidFill>
                </a:rPr>
                <a:t>Adopter un état d’esprit et un point de vue inclusifs à chaque étape du processus lors de l’élaboration, du renouvellement ou de la mise à jour de politiques et de directives ou lors de la gestion de projets.</a:t>
              </a:r>
              <a:endParaRPr lang="fr-CA" sz="3600" b="1" dirty="0">
                <a:solidFill>
                  <a:schemeClr val="bg1"/>
                </a:solidFill>
              </a:endParaRPr>
            </a:p>
          </p:txBody>
        </p:sp>
      </p:grpSp>
      <p:sp>
        <p:nvSpPr>
          <p:cNvPr id="11" name="Round Diagonal Corner Rectangle 10" title="Decorative"/>
          <p:cNvSpPr/>
          <p:nvPr/>
        </p:nvSpPr>
        <p:spPr>
          <a:xfrm>
            <a:off x="912619" y="2790485"/>
            <a:ext cx="22305264" cy="8759831"/>
          </a:xfrm>
          <a:prstGeom prst="round2DiagRect">
            <a:avLst/>
          </a:prstGeom>
          <a:noFill/>
          <a:ln w="38100">
            <a:solidFill>
              <a:srgbClr val="4E5B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pic>
        <p:nvPicPr>
          <p:cNvPr id="3" name="Picture 2" descr="Une image en forme de fleur colorée des différents facteurs d'intersection. Chaque pétale de la fleur représente un facteur d'intersection différent. Les mots &quot;sexe&quot; et &quot;genre&quot; sont écrits en grandes lettres horizontalement au milieu de la fleur. Les mots suivants sont écrits sur les différents pétales : race/origine ethnique, religion, âge, handicap, lieu de résidence, culture, revenu, orientation sexuelle, scolarité, langue. " title="Image de la &quot;fleur&quot; de l'intersectionnalité"/>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0701" y="4604745"/>
            <a:ext cx="6945571" cy="6945571"/>
          </a:xfrm>
          <a:prstGeom prst="rect">
            <a:avLst/>
          </a:prstGeom>
        </p:spPr>
      </p:pic>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14</a:t>
            </a:fld>
            <a:endParaRPr lang="fr-CA" dirty="0"/>
          </a:p>
        </p:txBody>
      </p:sp>
    </p:spTree>
    <p:extLst>
      <p:ext uri="{BB962C8B-B14F-4D97-AF65-F5344CB8AC3E}">
        <p14:creationId xmlns:p14="http://schemas.microsoft.com/office/powerpoint/2010/main" val="51539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sz="6000" dirty="0"/>
              <a:t>Stratégies et conseils pour </a:t>
            </a:r>
            <a:r>
              <a:rPr lang="fr-CA" sz="6000" dirty="0" smtClean="0"/>
              <a:t>mieux déceler et gérer les préjugés inconscients – 7</a:t>
            </a:r>
            <a:endParaRPr lang="fr-CA" sz="6000" dirty="0"/>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grpSp>
        <p:nvGrpSpPr>
          <p:cNvPr id="7" name="Group 6"/>
          <p:cNvGrpSpPr/>
          <p:nvPr/>
        </p:nvGrpSpPr>
        <p:grpSpPr>
          <a:xfrm>
            <a:off x="912619" y="2584973"/>
            <a:ext cx="22305265" cy="1975227"/>
            <a:chOff x="1870493" y="2516869"/>
            <a:chExt cx="18198182" cy="1840304"/>
          </a:xfrm>
        </p:grpSpPr>
        <p:sp>
          <p:nvSpPr>
            <p:cNvPr id="8" name="Round Diagonal Corner Rectangle 7" title="Decorative"/>
            <p:cNvSpPr/>
            <p:nvPr/>
          </p:nvSpPr>
          <p:spPr>
            <a:xfrm>
              <a:off x="1870493" y="2598820"/>
              <a:ext cx="18198181" cy="1758353"/>
            </a:xfrm>
            <a:prstGeom prst="round2DiagRect">
              <a:avLst/>
            </a:prstGeom>
            <a:solidFill>
              <a:srgbClr val="4E5B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sp>
          <p:nvSpPr>
            <p:cNvPr id="9" name="TextBox 8"/>
            <p:cNvSpPr txBox="1"/>
            <p:nvPr/>
          </p:nvSpPr>
          <p:spPr>
            <a:xfrm>
              <a:off x="2503764" y="2516869"/>
              <a:ext cx="669615" cy="1648829"/>
            </a:xfrm>
            <a:prstGeom prst="rect">
              <a:avLst/>
            </a:prstGeom>
            <a:noFill/>
          </p:spPr>
          <p:txBody>
            <a:bodyPr wrap="none" lIns="0" tIns="0" rIns="0" bIns="0" rtlCol="0">
              <a:spAutoFit/>
            </a:bodyPr>
            <a:lstStyle/>
            <a:p>
              <a:r>
                <a:rPr lang="fr-CA" sz="11500" b="1" dirty="0" smtClean="0">
                  <a:solidFill>
                    <a:schemeClr val="bg1"/>
                  </a:solidFill>
                  <a:latin typeface="Helvetica" panose="020B0604020202020204" pitchFamily="34" charset="0"/>
                  <a:cs typeface="Helvetica" panose="020B0604020202020204" pitchFamily="34" charset="0"/>
                </a:rPr>
                <a:t>7</a:t>
              </a:r>
            </a:p>
          </p:txBody>
        </p:sp>
        <p:sp>
          <p:nvSpPr>
            <p:cNvPr id="10" name="TextBox 9"/>
            <p:cNvSpPr txBox="1"/>
            <p:nvPr/>
          </p:nvSpPr>
          <p:spPr>
            <a:xfrm>
              <a:off x="3652788" y="2726737"/>
              <a:ext cx="16415887" cy="1548466"/>
            </a:xfrm>
            <a:prstGeom prst="rect">
              <a:avLst/>
            </a:prstGeom>
            <a:noFill/>
          </p:spPr>
          <p:txBody>
            <a:bodyPr wrap="square" lIns="0" tIns="0" rIns="0" bIns="0" rtlCol="0">
              <a:spAutoFit/>
            </a:bodyPr>
            <a:lstStyle/>
            <a:p>
              <a:pPr marL="3175" lvl="1" indent="0">
                <a:buNone/>
              </a:pPr>
              <a:r>
                <a:rPr lang="fr-CA" sz="3600" b="1" dirty="0" smtClean="0">
                  <a:solidFill>
                    <a:schemeClr val="bg1"/>
                  </a:solidFill>
                </a:rPr>
                <a:t>Se responsabiliser et encourager les autres à interagir et à réfléchir de manière inclusive.</a:t>
              </a:r>
            </a:p>
            <a:p>
              <a:pPr marL="574675" lvl="1" indent="-571500">
                <a:buFont typeface="Wingdings" panose="05000000000000000000" pitchFamily="2" charset="2"/>
                <a:buChar char="v"/>
              </a:pPr>
              <a:r>
                <a:rPr lang="fr-CA" sz="3600" dirty="0" smtClean="0">
                  <a:solidFill>
                    <a:schemeClr val="bg1"/>
                  </a:solidFill>
                </a:rPr>
                <a:t>Encourager les interactions inclusives au quotidien, dans les réunions et les processus de prise de décision, par exemple.</a:t>
              </a:r>
              <a:endParaRPr lang="fr-CA" sz="3600" dirty="0">
                <a:solidFill>
                  <a:schemeClr val="bg1"/>
                </a:solidFill>
              </a:endParaRPr>
            </a:p>
          </p:txBody>
        </p:sp>
      </p:grpSp>
      <p:sp>
        <p:nvSpPr>
          <p:cNvPr id="11" name="Round Diagonal Corner Rectangle 10" title="Decorative"/>
          <p:cNvSpPr/>
          <p:nvPr/>
        </p:nvSpPr>
        <p:spPr>
          <a:xfrm>
            <a:off x="912619" y="2790485"/>
            <a:ext cx="22305264" cy="8759831"/>
          </a:xfrm>
          <a:prstGeom prst="round2DiagRect">
            <a:avLst/>
          </a:prstGeom>
          <a:noFill/>
          <a:ln w="38100">
            <a:solidFill>
              <a:srgbClr val="4E5B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pic>
        <p:nvPicPr>
          <p:cNvPr id="12" name="Picture 2" descr="Un homme et une femme se serrent la main" title="Poignée de ma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0194" y="4811826"/>
            <a:ext cx="9746786" cy="6497857"/>
          </a:xfrm>
          <a:prstGeom prst="round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15</a:t>
            </a:fld>
            <a:endParaRPr lang="fr-CA" dirty="0"/>
          </a:p>
        </p:txBody>
      </p:sp>
    </p:spTree>
    <p:extLst>
      <p:ext uri="{BB962C8B-B14F-4D97-AF65-F5344CB8AC3E}">
        <p14:creationId xmlns:p14="http://schemas.microsoft.com/office/powerpoint/2010/main" val="2000472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sz="6000" dirty="0"/>
              <a:t>Stratégies et conseils pour </a:t>
            </a:r>
            <a:r>
              <a:rPr lang="fr-CA" sz="6000" dirty="0" smtClean="0"/>
              <a:t>mieux déceler et gérer les préjugés inconscients – 8</a:t>
            </a:r>
            <a:endParaRPr lang="fr-CA" sz="6000" dirty="0"/>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grpSp>
        <p:nvGrpSpPr>
          <p:cNvPr id="7" name="Group 6"/>
          <p:cNvGrpSpPr/>
          <p:nvPr/>
        </p:nvGrpSpPr>
        <p:grpSpPr>
          <a:xfrm>
            <a:off x="912619" y="2521181"/>
            <a:ext cx="22305265" cy="1769715"/>
            <a:chOff x="1870493" y="2457433"/>
            <a:chExt cx="18198182" cy="1648829"/>
          </a:xfrm>
        </p:grpSpPr>
        <p:sp>
          <p:nvSpPr>
            <p:cNvPr id="8" name="Round Diagonal Corner Rectangle 7" title="Decorative"/>
            <p:cNvSpPr/>
            <p:nvPr/>
          </p:nvSpPr>
          <p:spPr>
            <a:xfrm>
              <a:off x="1870493" y="2598821"/>
              <a:ext cx="18198181" cy="1390319"/>
            </a:xfrm>
            <a:prstGeom prst="round2DiagRect">
              <a:avLst/>
            </a:prstGeom>
            <a:solidFill>
              <a:srgbClr val="4E5B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sp>
          <p:nvSpPr>
            <p:cNvPr id="9" name="TextBox 8"/>
            <p:cNvSpPr txBox="1"/>
            <p:nvPr/>
          </p:nvSpPr>
          <p:spPr>
            <a:xfrm>
              <a:off x="2469065" y="2457433"/>
              <a:ext cx="669615" cy="1648829"/>
            </a:xfrm>
            <a:prstGeom prst="rect">
              <a:avLst/>
            </a:prstGeom>
            <a:noFill/>
          </p:spPr>
          <p:txBody>
            <a:bodyPr wrap="none" lIns="0" tIns="0" rIns="0" bIns="0" rtlCol="0">
              <a:spAutoFit/>
            </a:bodyPr>
            <a:lstStyle/>
            <a:p>
              <a:r>
                <a:rPr lang="fr-CA" sz="11500" b="1" dirty="0" smtClean="0">
                  <a:solidFill>
                    <a:schemeClr val="bg1"/>
                  </a:solidFill>
                  <a:latin typeface="Helvetica" panose="020B0604020202020204" pitchFamily="34" charset="0"/>
                  <a:cs typeface="Helvetica" panose="020B0604020202020204" pitchFamily="34" charset="0"/>
                </a:rPr>
                <a:t>8</a:t>
              </a:r>
            </a:p>
          </p:txBody>
        </p:sp>
        <p:sp>
          <p:nvSpPr>
            <p:cNvPr id="10" name="TextBox 9"/>
            <p:cNvSpPr txBox="1"/>
            <p:nvPr/>
          </p:nvSpPr>
          <p:spPr>
            <a:xfrm>
              <a:off x="3652788" y="2726737"/>
              <a:ext cx="16415887" cy="1032311"/>
            </a:xfrm>
            <a:prstGeom prst="rect">
              <a:avLst/>
            </a:prstGeom>
            <a:noFill/>
          </p:spPr>
          <p:txBody>
            <a:bodyPr wrap="square" lIns="0" tIns="0" rIns="0" bIns="0" rtlCol="0">
              <a:spAutoFit/>
            </a:bodyPr>
            <a:lstStyle/>
            <a:p>
              <a:pPr marL="3175" lvl="1" indent="0">
                <a:buNone/>
              </a:pPr>
              <a:r>
                <a:rPr lang="fr-CA" sz="3600" b="1" dirty="0" smtClean="0">
                  <a:solidFill>
                    <a:schemeClr val="bg1"/>
                  </a:solidFill>
                </a:rPr>
                <a:t>Poursuivre le parcours d’apprentissage et l’apprécier!</a:t>
              </a:r>
            </a:p>
            <a:p>
              <a:pPr marL="574675" lvl="1" indent="-571500">
                <a:buFont typeface="Wingdings" panose="05000000000000000000" pitchFamily="2" charset="2"/>
                <a:buChar char="v"/>
              </a:pPr>
              <a:r>
                <a:rPr lang="fr-CA" sz="3600" dirty="0" smtClean="0">
                  <a:solidFill>
                    <a:schemeClr val="bg1"/>
                  </a:solidFill>
                </a:rPr>
                <a:t>Poursuivre la réflexion, être curieux, s’exercer, recommencer et continuer à apprendre!</a:t>
              </a:r>
              <a:endParaRPr lang="fr-CA" sz="3600" dirty="0">
                <a:solidFill>
                  <a:schemeClr val="bg1"/>
                </a:solidFill>
              </a:endParaRPr>
            </a:p>
          </p:txBody>
        </p:sp>
      </p:grpSp>
      <p:sp>
        <p:nvSpPr>
          <p:cNvPr id="11" name="Round Diagonal Corner Rectangle 10" title="Decorative"/>
          <p:cNvSpPr/>
          <p:nvPr/>
        </p:nvSpPr>
        <p:spPr>
          <a:xfrm>
            <a:off x="912619" y="2790485"/>
            <a:ext cx="22305264" cy="8759831"/>
          </a:xfrm>
          <a:prstGeom prst="round2DiagRect">
            <a:avLst/>
          </a:prstGeom>
          <a:noFill/>
          <a:ln w="38100">
            <a:solidFill>
              <a:srgbClr val="4E5B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pic>
        <p:nvPicPr>
          <p:cNvPr id="1026" name="Picture 2" descr="Une route vide entre les arbres" title="Une route vide entre les arbr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630" y="4408447"/>
            <a:ext cx="10347914" cy="68986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468423" y="8357192"/>
            <a:ext cx="4773743" cy="738664"/>
          </a:xfrm>
          <a:prstGeom prst="rect">
            <a:avLst/>
          </a:prstGeom>
          <a:noFill/>
        </p:spPr>
        <p:txBody>
          <a:bodyPr wrap="none" lIns="0" tIns="0" rIns="0" bIns="0" rtlCol="0">
            <a:spAutoFit/>
          </a:bodyPr>
          <a:lstStyle/>
          <a:p>
            <a:pPr algn="ctr"/>
            <a:r>
              <a:rPr lang="fr-CA" b="1" dirty="0" smtClean="0">
                <a:solidFill>
                  <a:schemeClr val="bg1"/>
                </a:solidFill>
                <a:effectLst>
                  <a:glow rad="63500">
                    <a:schemeClr val="accent4">
                      <a:satMod val="175000"/>
                      <a:alpha val="40000"/>
                    </a:schemeClr>
                  </a:glow>
                  <a:outerShdw blurRad="50800" dist="38100" dir="5400000" algn="t" rotWithShape="0">
                    <a:prstClr val="black">
                      <a:alpha val="40000"/>
                    </a:prstClr>
                  </a:outerShdw>
                  <a:reflection blurRad="6350" stA="55000" endA="300" endPos="45500" dir="5400000" sy="-100000" algn="bl" rotWithShape="0"/>
                </a:effectLst>
                <a:latin typeface="High Tower Text" panose="02040502050506030303" pitchFamily="18" charset="0"/>
                <a:cs typeface="Calibri Light" panose="020F0302020204030204" pitchFamily="34" charset="0"/>
              </a:rPr>
              <a:t>Profiter du voyage</a:t>
            </a:r>
          </a:p>
        </p:txBody>
      </p:sp>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16</a:t>
            </a:fld>
            <a:endParaRPr lang="fr-CA" dirty="0"/>
          </a:p>
        </p:txBody>
      </p:sp>
    </p:spTree>
    <p:extLst>
      <p:ext uri="{BB962C8B-B14F-4D97-AF65-F5344CB8AC3E}">
        <p14:creationId xmlns:p14="http://schemas.microsoft.com/office/powerpoint/2010/main" val="257220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dirty="0"/>
              <a:t>Faisons une courte </a:t>
            </a:r>
            <a:r>
              <a:rPr lang="fr-CA" sz="6000" dirty="0" smtClean="0"/>
              <a:t>pause.</a:t>
            </a:r>
            <a:endParaRPr lang="fr-CA" sz="6000" b="1" dirty="0">
              <a:solidFill>
                <a:srgbClr val="3F2A55"/>
              </a:solidFill>
            </a:endParaRPr>
          </a:p>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10</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9" y="7442121"/>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17</a:t>
            </a:fld>
            <a:endParaRPr lang="fr-CA" dirty="0"/>
          </a:p>
        </p:txBody>
      </p:sp>
    </p:spTree>
    <p:extLst>
      <p:ext uri="{BB962C8B-B14F-4D97-AF65-F5344CB8AC3E}">
        <p14:creationId xmlns:p14="http://schemas.microsoft.com/office/powerpoint/2010/main" val="763648909"/>
      </p:ext>
    </p:extLst>
  </p:cSld>
  <p:clrMapOvr>
    <a:masterClrMapping/>
  </p:clrMapOvr>
  <p:transition spd="slow" advClick="0" advTm="60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a:solidFill>
                  <a:schemeClr val="accent3"/>
                </a:solidFill>
              </a:rPr>
              <a:t>9</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18</a:t>
            </a:fld>
            <a:endParaRPr lang="fr-CA" dirty="0"/>
          </a:p>
        </p:txBody>
      </p:sp>
    </p:spTree>
    <p:extLst>
      <p:ext uri="{BB962C8B-B14F-4D97-AF65-F5344CB8AC3E}">
        <p14:creationId xmlns:p14="http://schemas.microsoft.com/office/powerpoint/2010/main" val="741679015"/>
      </p:ext>
    </p:extLst>
  </p:cSld>
  <p:clrMapOvr>
    <a:masterClrMapping/>
  </p:clrMapOvr>
  <p:transition spd="slow" advClick="0" advTm="60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8</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19</a:t>
            </a:fld>
            <a:endParaRPr lang="fr-CA" dirty="0"/>
          </a:p>
        </p:txBody>
      </p:sp>
    </p:spTree>
    <p:extLst>
      <p:ext uri="{BB962C8B-B14F-4D97-AF65-F5344CB8AC3E}">
        <p14:creationId xmlns:p14="http://schemas.microsoft.com/office/powerpoint/2010/main" val="2597524546"/>
      </p:ext>
    </p:extLst>
  </p:cSld>
  <p:clrMapOvr>
    <a:masterClrMapping/>
  </p:clrMapOvr>
  <p:transition spd="slow" advClick="0" advTm="60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859537" y="1814206"/>
            <a:ext cx="17373600" cy="6860253"/>
          </a:xfrm>
        </p:spPr>
        <p:txBody>
          <a:bodyPr/>
          <a:lstStyle/>
          <a:p>
            <a:r>
              <a:rPr lang="fr-CA" sz="9600" dirty="0" smtClean="0"/>
              <a:t>Jour</a:t>
            </a:r>
            <a:r>
              <a:rPr lang="fr-CA" sz="9600" dirty="0"/>
              <a:t> 3 </a:t>
            </a:r>
          </a:p>
        </p:txBody>
      </p:sp>
      <p:sp>
        <p:nvSpPr>
          <p:cNvPr id="5" name="Text Placeholder 4"/>
          <p:cNvSpPr>
            <a:spLocks noGrp="1"/>
          </p:cNvSpPr>
          <p:nvPr>
            <p:ph type="body" idx="1"/>
            <p:custDataLst>
              <p:tags r:id="rId2"/>
            </p:custDataLst>
          </p:nvPr>
        </p:nvSpPr>
        <p:spPr>
          <a:xfrm>
            <a:off x="859535" y="9054161"/>
            <a:ext cx="18884731" cy="2110164"/>
          </a:xfrm>
        </p:spPr>
        <p:txBody>
          <a:bodyPr/>
          <a:lstStyle/>
          <a:p>
            <a:r>
              <a:rPr lang="fr-CA" sz="6600" dirty="0"/>
              <a:t>Stratégies et outils pour atténuer les préjugés</a:t>
            </a:r>
          </a:p>
        </p:txBody>
      </p:sp>
      <p:sp>
        <p:nvSpPr>
          <p:cNvPr id="3" name="Slide Number Placeholder 2"/>
          <p:cNvSpPr>
            <a:spLocks noGrp="1"/>
          </p:cNvSpPr>
          <p:nvPr>
            <p:ph type="sldNum" sz="quarter" idx="12"/>
            <p:custDataLst>
              <p:tags r:id="rId3"/>
            </p:custDataLst>
          </p:nvPr>
        </p:nvSpPr>
        <p:spPr/>
        <p:txBody>
          <a:bodyPr/>
          <a:lstStyle/>
          <a:p>
            <a:fld id="{7088BEF1-D3AD-E34F-A3B9-A73E884A7AB2}" type="slidenum">
              <a:rPr lang="fr-CA" smtClean="0"/>
              <a:t>2</a:t>
            </a:fld>
            <a:endParaRPr lang="fr-CA" dirty="0"/>
          </a:p>
        </p:txBody>
      </p:sp>
    </p:spTree>
    <p:extLst>
      <p:ext uri="{BB962C8B-B14F-4D97-AF65-F5344CB8AC3E}">
        <p14:creationId xmlns:p14="http://schemas.microsoft.com/office/powerpoint/2010/main" val="4284044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7</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20</a:t>
            </a:fld>
            <a:endParaRPr lang="fr-CA" dirty="0"/>
          </a:p>
        </p:txBody>
      </p:sp>
    </p:spTree>
    <p:extLst>
      <p:ext uri="{BB962C8B-B14F-4D97-AF65-F5344CB8AC3E}">
        <p14:creationId xmlns:p14="http://schemas.microsoft.com/office/powerpoint/2010/main" val="3075449961"/>
      </p:ext>
    </p:extLst>
  </p:cSld>
  <p:clrMapOvr>
    <a:masterClrMapping/>
  </p:clrMapOvr>
  <p:transition spd="slow" advClick="0" advTm="60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6</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21</a:t>
            </a:fld>
            <a:endParaRPr lang="fr-CA" dirty="0"/>
          </a:p>
        </p:txBody>
      </p:sp>
    </p:spTree>
    <p:extLst>
      <p:ext uri="{BB962C8B-B14F-4D97-AF65-F5344CB8AC3E}">
        <p14:creationId xmlns:p14="http://schemas.microsoft.com/office/powerpoint/2010/main" val="1651575141"/>
      </p:ext>
    </p:extLst>
  </p:cSld>
  <p:clrMapOvr>
    <a:masterClrMapping/>
  </p:clrMapOvr>
  <p:transition spd="slow" advClick="0" advTm="60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5</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22</a:t>
            </a:fld>
            <a:endParaRPr lang="fr-CA" dirty="0"/>
          </a:p>
        </p:txBody>
      </p:sp>
    </p:spTree>
    <p:extLst>
      <p:ext uri="{BB962C8B-B14F-4D97-AF65-F5344CB8AC3E}">
        <p14:creationId xmlns:p14="http://schemas.microsoft.com/office/powerpoint/2010/main" val="2344873292"/>
      </p:ext>
    </p:extLst>
  </p:cSld>
  <p:clrMapOvr>
    <a:masterClrMapping/>
  </p:clrMapOvr>
  <p:transition spd="slow" advClick="0" advTm="60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4</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23</a:t>
            </a:fld>
            <a:endParaRPr lang="fr-CA" dirty="0"/>
          </a:p>
        </p:txBody>
      </p:sp>
    </p:spTree>
    <p:extLst>
      <p:ext uri="{BB962C8B-B14F-4D97-AF65-F5344CB8AC3E}">
        <p14:creationId xmlns:p14="http://schemas.microsoft.com/office/powerpoint/2010/main" val="2776618003"/>
      </p:ext>
    </p:extLst>
  </p:cSld>
  <p:clrMapOvr>
    <a:masterClrMapping/>
  </p:clrMapOvr>
  <p:transition spd="slow" advClick="0" advTm="60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3</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24</a:t>
            </a:fld>
            <a:endParaRPr lang="fr-CA" dirty="0"/>
          </a:p>
        </p:txBody>
      </p:sp>
    </p:spTree>
    <p:extLst>
      <p:ext uri="{BB962C8B-B14F-4D97-AF65-F5344CB8AC3E}">
        <p14:creationId xmlns:p14="http://schemas.microsoft.com/office/powerpoint/2010/main" val="915853011"/>
      </p:ext>
    </p:extLst>
  </p:cSld>
  <p:clrMapOvr>
    <a:masterClrMapping/>
  </p:clrMapOvr>
  <p:transition spd="slow" advClick="0" advTm="60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smtClean="0">
                <a:solidFill>
                  <a:schemeClr val="accent3"/>
                </a:solidFill>
              </a:rPr>
              <a:t>2</a:t>
            </a:r>
            <a:r>
              <a:rPr lang="fr-CA" sz="6000" b="1" dirty="0" smtClean="0">
                <a:solidFill>
                  <a:schemeClr val="accent3"/>
                </a:solidFill>
              </a:rPr>
              <a:t> </a:t>
            </a:r>
            <a:r>
              <a:rPr lang="fr-CA" sz="6000" b="1" dirty="0" smtClean="0">
                <a:solidFill>
                  <a:srgbClr val="3F2A55"/>
                </a:solidFill>
              </a:rPr>
              <a:t>minutes.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25</a:t>
            </a:fld>
            <a:endParaRPr lang="fr-CA" dirty="0"/>
          </a:p>
        </p:txBody>
      </p:sp>
    </p:spTree>
    <p:extLst>
      <p:ext uri="{BB962C8B-B14F-4D97-AF65-F5344CB8AC3E}">
        <p14:creationId xmlns:p14="http://schemas.microsoft.com/office/powerpoint/2010/main" val="1046473752"/>
      </p:ext>
    </p:extLst>
  </p:cSld>
  <p:clrMapOvr>
    <a:masterClrMapping/>
  </p:clrMapOvr>
  <p:transition spd="slow" advClick="0" advTm="60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dirty="0" smtClean="0"/>
              <a:t>Pause</a:t>
            </a:r>
            <a:endParaRPr lang="fr-CA" dirty="0"/>
          </a:p>
        </p:txBody>
      </p:sp>
      <p:sp>
        <p:nvSpPr>
          <p:cNvPr id="7"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6" name="Content Placeholder 5"/>
          <p:cNvSpPr>
            <a:spLocks noGrp="1"/>
          </p:cNvSpPr>
          <p:nvPr>
            <p:ph idx="1"/>
          </p:nvPr>
        </p:nvSpPr>
        <p:spPr/>
        <p:txBody>
          <a:bodyPr anchor="t"/>
          <a:lstStyle/>
          <a:p>
            <a:pPr marL="901700" lvl="1" indent="0" algn="ctr">
              <a:spcAft>
                <a:spcPts val="1800"/>
              </a:spcAft>
              <a:buClr>
                <a:schemeClr val="accent3"/>
              </a:buClr>
              <a:buNone/>
            </a:pPr>
            <a:r>
              <a:rPr lang="fr-CA" sz="6000" b="1" dirty="0" smtClean="0">
                <a:solidFill>
                  <a:srgbClr val="3F2A55"/>
                </a:solidFill>
              </a:rPr>
              <a:t>Veuillez revenir dans </a:t>
            </a:r>
            <a:r>
              <a:rPr lang="fr-CA" sz="6000" b="1" u="sng" dirty="0">
                <a:solidFill>
                  <a:schemeClr val="accent3"/>
                </a:solidFill>
              </a:rPr>
              <a:t>1</a:t>
            </a:r>
            <a:r>
              <a:rPr lang="fr-CA" sz="6000" b="1" dirty="0" smtClean="0">
                <a:solidFill>
                  <a:schemeClr val="accent3"/>
                </a:solidFill>
              </a:rPr>
              <a:t> </a:t>
            </a:r>
            <a:r>
              <a:rPr lang="fr-CA" sz="6000" b="1" dirty="0" smtClean="0">
                <a:solidFill>
                  <a:srgbClr val="3F2A55"/>
                </a:solidFill>
              </a:rPr>
              <a:t>minute. </a:t>
            </a:r>
          </a:p>
          <a:p>
            <a:pPr marL="901700" lvl="1" indent="0" algn="ctr">
              <a:spcAft>
                <a:spcPts val="1800"/>
              </a:spcAft>
              <a:buClr>
                <a:schemeClr val="accent3"/>
              </a:buClr>
              <a:buNone/>
            </a:pPr>
            <a:r>
              <a:rPr lang="fr-CA" sz="6000" dirty="0" smtClean="0"/>
              <a:t>Affichez un crochet vert (</a:t>
            </a:r>
            <a:r>
              <a:rPr lang="fr-CA" altLang="en-US" sz="6000" dirty="0" smtClean="0">
                <a:solidFill>
                  <a:srgbClr val="00B050"/>
                </a:solidFill>
                <a:latin typeface="Futura Lt BT" pitchFamily="34" charset="0"/>
                <a:sym typeface="Wingdings" panose="05000000000000000000" pitchFamily="2" charset="2"/>
              </a:rPr>
              <a:t></a:t>
            </a:r>
            <a:r>
              <a:rPr lang="fr-CA" sz="6000" dirty="0" smtClean="0"/>
              <a:t>) lorsque vous êtes de retour. Merci!</a:t>
            </a:r>
          </a:p>
          <a:p>
            <a:pPr marL="901700" lvl="1" indent="0" algn="ctr">
              <a:spcAft>
                <a:spcPts val="1800"/>
              </a:spcAft>
              <a:buClr>
                <a:schemeClr val="accent3"/>
              </a:buClr>
              <a:buNone/>
            </a:pPr>
            <a:endParaRPr lang="fr-CA" sz="7200" b="1" dirty="0" smtClean="0"/>
          </a:p>
        </p:txBody>
      </p:sp>
      <p:pic>
        <p:nvPicPr>
          <p:cNvPr id="9" name="Google Shape;118;p27" descr="Image de l'icône d'une tasse à café avec de la vapeur sortant du haut de la tasse. " title="Icône de la tasse à café"/>
          <p:cNvPicPr preferRelativeResize="0"/>
          <p:nvPr/>
        </p:nvPicPr>
        <p:blipFill>
          <a:blip r:embed="rId4">
            <a:extLst>
              <a:ext uri="{28A0092B-C50C-407E-A947-70E740481C1C}">
                <a14:useLocalDpi xmlns:a14="http://schemas.microsoft.com/office/drawing/2010/main" val="0"/>
              </a:ext>
            </a:extLst>
          </a:blip>
          <a:stretch>
            <a:fillRect/>
          </a:stretch>
        </p:blipFill>
        <p:spPr>
          <a:xfrm>
            <a:off x="10056358" y="6511685"/>
            <a:ext cx="4274457" cy="4446475"/>
          </a:xfrm>
          <a:prstGeom prst="rect">
            <a:avLst/>
          </a:prstGeom>
          <a:noFill/>
          <a:ln>
            <a:noFill/>
          </a:ln>
        </p:spPr>
      </p:pic>
      <p:sp>
        <p:nvSpPr>
          <p:cNvPr id="2" name="Slide Number Placeholder 1"/>
          <p:cNvSpPr>
            <a:spLocks noGrp="1"/>
          </p:cNvSpPr>
          <p:nvPr>
            <p:ph type="sldNum" sz="quarter" idx="12"/>
          </p:nvPr>
        </p:nvSpPr>
        <p:spPr/>
        <p:txBody>
          <a:bodyPr/>
          <a:lstStyle/>
          <a:p>
            <a:fld id="{7088BEF1-D3AD-E34F-A3B9-A73E884A7AB2}" type="slidenum">
              <a:rPr lang="fr-CA" smtClean="0"/>
              <a:t>26</a:t>
            </a:fld>
            <a:endParaRPr lang="fr-CA" dirty="0"/>
          </a:p>
        </p:txBody>
      </p:sp>
    </p:spTree>
    <p:extLst>
      <p:ext uri="{BB962C8B-B14F-4D97-AF65-F5344CB8AC3E}">
        <p14:creationId xmlns:p14="http://schemas.microsoft.com/office/powerpoint/2010/main" val="1184677905"/>
      </p:ext>
    </p:extLst>
  </p:cSld>
  <p:clrMapOvr>
    <a:masterClrMapping/>
  </p:clrMapOvr>
  <p:transition spd="slow" advClick="0" advTm="60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Trois compétences importantes</a:t>
            </a:r>
          </a:p>
        </p:txBody>
      </p:sp>
      <p:sp>
        <p:nvSpPr>
          <p:cNvPr id="19" name="Rectangle 18" descr="Humilité : Faire preuve d’ouverture pour s’améliorer et apprendre de soi‐même et des autres.&#10;" title="Humilité"/>
          <p:cNvSpPr/>
          <p:nvPr>
            <p:custDataLst>
              <p:tags r:id="rId2"/>
            </p:custDataLst>
          </p:nvPr>
        </p:nvSpPr>
        <p:spPr>
          <a:xfrm>
            <a:off x="648929" y="3274931"/>
            <a:ext cx="9331458" cy="37800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CA" dirty="0" smtClean="0">
                <a:solidFill>
                  <a:srgbClr val="4E5B73"/>
                </a:solidFill>
                <a:latin typeface="+mj-lt"/>
              </a:rPr>
              <a:t>Humilité</a:t>
            </a:r>
          </a:p>
          <a:p>
            <a:pPr algn="ctr"/>
            <a:endParaRPr lang="fr-CA" dirty="0" smtClean="0">
              <a:solidFill>
                <a:srgbClr val="4E5B73"/>
              </a:solidFill>
              <a:latin typeface="+mj-lt"/>
            </a:endParaRPr>
          </a:p>
          <a:p>
            <a:pPr algn="ctr"/>
            <a:r>
              <a:rPr lang="fr-CA" sz="3600" dirty="0" smtClean="0">
                <a:solidFill>
                  <a:srgbClr val="000000"/>
                </a:solidFill>
              </a:rPr>
              <a:t>Faire preuve d’ouverture pour s’améliorer et apprendre de soi‐même et des autres.</a:t>
            </a:r>
            <a:endParaRPr lang="fr-CA" sz="3600" dirty="0">
              <a:solidFill>
                <a:srgbClr val="000000"/>
              </a:solidFill>
            </a:endParaRPr>
          </a:p>
        </p:txBody>
      </p:sp>
      <p:sp>
        <p:nvSpPr>
          <p:cNvPr id="22" name="Rectangle 21" descr="Empathie : Écouter activement pour tenter de comprendre les autres personnes et leur situation, et ce, sans jugement, stéréotypes ou présomptions.&#10;&#10;" title="Empathie"/>
          <p:cNvSpPr/>
          <p:nvPr>
            <p:custDataLst>
              <p:tags r:id="rId3"/>
            </p:custDataLst>
          </p:nvPr>
        </p:nvSpPr>
        <p:spPr>
          <a:xfrm>
            <a:off x="10453816" y="3274931"/>
            <a:ext cx="13077493" cy="37800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CA" dirty="0" smtClean="0">
                <a:solidFill>
                  <a:schemeClr val="accent2"/>
                </a:solidFill>
                <a:latin typeface="+mj-lt"/>
              </a:rPr>
              <a:t>Empathie</a:t>
            </a:r>
          </a:p>
          <a:p>
            <a:pPr algn="ctr"/>
            <a:endParaRPr lang="fr-CA" sz="3600" dirty="0" smtClean="0">
              <a:solidFill>
                <a:srgbClr val="000000"/>
              </a:solidFill>
            </a:endParaRPr>
          </a:p>
          <a:p>
            <a:pPr lvl="0" algn="ctr"/>
            <a:r>
              <a:rPr lang="fr-CA" sz="3600" dirty="0" smtClean="0">
                <a:solidFill>
                  <a:srgbClr val="000000"/>
                </a:solidFill>
              </a:rPr>
              <a:t>Écouter activement pour tenter de comprendre les autres personnes et leur situation, et ce, sans jugement, stéréotypes ou présomptions.</a:t>
            </a:r>
            <a:endParaRPr lang="fr-CA" sz="3600" dirty="0">
              <a:solidFill>
                <a:srgbClr val="000000"/>
              </a:solidFill>
            </a:endParaRPr>
          </a:p>
        </p:txBody>
      </p:sp>
      <p:sp>
        <p:nvSpPr>
          <p:cNvPr id="24" name="Rectangle 23" descr="Intelligence culturelle : Être capable de nouer des liens avec des personnes d’origines, d’ethnies, de croyances religieuses ou spirituelles, de groupes d’âge, de capacités et d’incapacités, de sexe, d’orientation sexuelle ou de milieu socioéconomique différents.&#10;" title="Intelligence culturelle"/>
          <p:cNvSpPr/>
          <p:nvPr>
            <p:custDataLst>
              <p:tags r:id="rId4"/>
            </p:custDataLst>
          </p:nvPr>
        </p:nvSpPr>
        <p:spPr>
          <a:xfrm>
            <a:off x="648929" y="7499695"/>
            <a:ext cx="22882380" cy="38160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CA" dirty="0" smtClean="0">
                <a:solidFill>
                  <a:schemeClr val="accent2"/>
                </a:solidFill>
                <a:latin typeface="+mj-lt"/>
              </a:rPr>
              <a:t>Intelligence culturelle</a:t>
            </a:r>
          </a:p>
          <a:p>
            <a:pPr algn="ctr"/>
            <a:endParaRPr lang="fr-CA" sz="3600" dirty="0" smtClean="0">
              <a:solidFill>
                <a:srgbClr val="000000"/>
              </a:solidFill>
            </a:endParaRPr>
          </a:p>
          <a:p>
            <a:pPr lvl="0" algn="ctr"/>
            <a:r>
              <a:rPr lang="fr-CA" sz="3600" dirty="0" smtClean="0">
                <a:solidFill>
                  <a:srgbClr val="000000"/>
                </a:solidFill>
              </a:rPr>
              <a:t>Être capable de nouer des liens avec des personnes d’origines, d’ethnies, de croyances religieuses ou spirituelles, de groupes d’âge, de capacités et d’incapacités, de sexe, d’orientation sexuelle ou de milieu socioéconomique différents.</a:t>
            </a:r>
            <a:endParaRPr lang="fr-CA" sz="3600" dirty="0">
              <a:solidFill>
                <a:srgbClr val="000000"/>
              </a:solidFill>
            </a:endParaRPr>
          </a:p>
        </p:txBody>
      </p:sp>
      <p:sp>
        <p:nvSpPr>
          <p:cNvPr id="2" name="Slide Number Placeholder 1"/>
          <p:cNvSpPr>
            <a:spLocks noGrp="1"/>
          </p:cNvSpPr>
          <p:nvPr>
            <p:ph type="sldNum" sz="quarter" idx="12"/>
            <p:custDataLst>
              <p:tags r:id="rId5"/>
            </p:custDataLst>
          </p:nvPr>
        </p:nvSpPr>
        <p:spPr/>
        <p:txBody>
          <a:bodyPr/>
          <a:lstStyle/>
          <a:p>
            <a:fld id="{7088BEF1-D3AD-E34F-A3B9-A73E884A7AB2}" type="slidenum">
              <a:rPr lang="fr-CA" smtClean="0"/>
              <a:pPr/>
              <a:t>27</a:t>
            </a:fld>
            <a:endParaRPr lang="fr-CA" dirty="0"/>
          </a:p>
        </p:txBody>
      </p:sp>
      <p:sp>
        <p:nvSpPr>
          <p:cNvPr id="9" name="Shape 143" title="décoratif"/>
          <p:cNvSpPr/>
          <p:nvPr>
            <p:custDataLst>
              <p:tags r:id="rId6"/>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2329103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CA" dirty="0"/>
              <a:t>Activité – </a:t>
            </a:r>
            <a:r>
              <a:rPr lang="fr-CA" dirty="0" smtClean="0"/>
              <a:t>Faire face aux préjugés</a:t>
            </a:r>
            <a:endParaRPr lang="fr-CA" dirty="0"/>
          </a:p>
        </p:txBody>
      </p:sp>
      <p:sp>
        <p:nvSpPr>
          <p:cNvPr id="6" name="Content Placeholder 5"/>
          <p:cNvSpPr>
            <a:spLocks noGrp="1"/>
          </p:cNvSpPr>
          <p:nvPr>
            <p:ph idx="1"/>
            <p:custDataLst>
              <p:tags r:id="rId2"/>
            </p:custDataLst>
          </p:nvPr>
        </p:nvSpPr>
        <p:spPr>
          <a:xfrm>
            <a:off x="853551" y="3200405"/>
            <a:ext cx="14010313" cy="8497754"/>
          </a:xfrm>
        </p:spPr>
        <p:txBody>
          <a:bodyPr/>
          <a:lstStyle/>
          <a:p>
            <a:pPr lvl="0"/>
            <a:r>
              <a:rPr lang="fr-CA" sz="4000" dirty="0" smtClean="0"/>
              <a:t>Pensez à une situation où vous auriez été victime d’un préjugé inconscient de la part d’une autre personne.</a:t>
            </a:r>
          </a:p>
          <a:p>
            <a:r>
              <a:rPr lang="fr-CA" sz="4000" dirty="0" smtClean="0"/>
              <a:t>  </a:t>
            </a:r>
          </a:p>
          <a:p>
            <a:pPr lvl="0"/>
            <a:r>
              <a:rPr lang="fr-CA" sz="4000" dirty="0" smtClean="0"/>
              <a:t>Expliquez comment ce préjugé inconscient vous a touché, et comment il a pu également toucher d’autres personnes dans votre entourage.</a:t>
            </a:r>
          </a:p>
          <a:p>
            <a:r>
              <a:rPr lang="fr-CA" sz="3200" dirty="0" smtClean="0"/>
              <a:t>   </a:t>
            </a:r>
          </a:p>
          <a:p>
            <a:endParaRPr lang="fr-CA" sz="3200" dirty="0" smtClean="0"/>
          </a:p>
          <a:p>
            <a:pPr algn="ctr"/>
            <a:r>
              <a:rPr lang="fr-CA" sz="6600" b="1" dirty="0"/>
              <a:t>Salles de </a:t>
            </a:r>
            <a:r>
              <a:rPr lang="fr-CA" sz="6600" b="1" dirty="0" smtClean="0"/>
              <a:t>discussion</a:t>
            </a:r>
            <a:endParaRPr lang="fr-CA" sz="3200" dirty="0"/>
          </a:p>
        </p:txBody>
      </p:sp>
      <p:pic>
        <p:nvPicPr>
          <p:cNvPr id="8" name="Picture 7" title="Deux personnes qui parlent">
            <a:extLst>
              <a:ext uri="{FF2B5EF4-FFF2-40B4-BE49-F238E27FC236}">
                <a16:creationId xmlns:a16="http://schemas.microsoft.com/office/drawing/2014/main" id="{46AB5BAF-ACD5-429E-8A25-47749B7B2C16}"/>
              </a:ext>
            </a:extLst>
          </p:cNvPr>
          <p:cNvPicPr>
            <a:picLocks noChangeAspect="1"/>
          </p:cNvPicPr>
          <p:nvPr>
            <p:custDataLst>
              <p:tags r:id="rId3"/>
            </p:custDataLst>
          </p:nvPr>
        </p:nvPicPr>
        <p:blipFill rotWithShape="1">
          <a:blip r:embed="rId8">
            <a:extLst>
              <a:ext uri="{28A0092B-C50C-407E-A947-70E740481C1C}">
                <a14:useLocalDpi xmlns:a14="http://schemas.microsoft.com/office/drawing/2010/main" val="0"/>
              </a:ext>
            </a:extLst>
          </a:blip>
          <a:srcRect l="8905" r="22391"/>
          <a:stretch/>
        </p:blipFill>
        <p:spPr>
          <a:xfrm flipH="1">
            <a:off x="15435524" y="3200406"/>
            <a:ext cx="8095785" cy="7854990"/>
          </a:xfrm>
          <a:prstGeom prst="rect">
            <a:avLst/>
          </a:prstGeom>
        </p:spPr>
      </p:pic>
      <p:sp>
        <p:nvSpPr>
          <p:cNvPr id="3" name="Slide Number Placeholder 2"/>
          <p:cNvSpPr>
            <a:spLocks noGrp="1"/>
          </p:cNvSpPr>
          <p:nvPr>
            <p:ph type="sldNum" sz="quarter" idx="12"/>
            <p:custDataLst>
              <p:tags r:id="rId4"/>
            </p:custDataLst>
          </p:nvPr>
        </p:nvSpPr>
        <p:spPr/>
        <p:txBody>
          <a:bodyPr/>
          <a:lstStyle/>
          <a:p>
            <a:fld id="{7088BEF1-D3AD-E34F-A3B9-A73E884A7AB2}" type="slidenum">
              <a:rPr lang="fr-CA" smtClean="0"/>
              <a:t>28</a:t>
            </a:fld>
            <a:endParaRPr lang="fr-CA" dirty="0"/>
          </a:p>
        </p:txBody>
      </p:sp>
      <p:sp>
        <p:nvSpPr>
          <p:cNvPr id="9" name="Shape 143" title="décoratif"/>
          <p:cNvSpPr/>
          <p:nvPr>
            <p:custDataLst>
              <p:tags r:id="rId5"/>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71128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p:txBody>
          <a:bodyPr/>
          <a:lstStyle/>
          <a:p>
            <a:r>
              <a:rPr lang="fr-CA" dirty="0"/>
              <a:t>Questions</a:t>
            </a:r>
          </a:p>
        </p:txBody>
      </p:sp>
      <p:sp>
        <p:nvSpPr>
          <p:cNvPr id="3" name="Shape 143" title="décoratif"/>
          <p:cNvSpPr/>
          <p:nvPr>
            <p:custDataLst>
              <p:tags r:id="rId2"/>
            </p:custDataLst>
          </p:nvPr>
        </p:nvSpPr>
        <p:spPr>
          <a:xfrm>
            <a:off x="859536" y="9370329"/>
            <a:ext cx="4680000" cy="4"/>
          </a:xfrm>
          <a:prstGeom prst="line">
            <a:avLst/>
          </a:prstGeom>
          <a:ln w="5715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51569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Objectifs </a:t>
            </a:r>
            <a:r>
              <a:rPr lang="fr-CA" dirty="0" smtClean="0"/>
              <a:t>de la séance </a:t>
            </a:r>
            <a:endParaRPr lang="fr-CA" dirty="0"/>
          </a:p>
        </p:txBody>
      </p:sp>
      <p:sp>
        <p:nvSpPr>
          <p:cNvPr id="5" name="Espace réservé du contenu 4"/>
          <p:cNvSpPr>
            <a:spLocks noGrp="1"/>
          </p:cNvSpPr>
          <p:nvPr>
            <p:ph idx="1"/>
            <p:custDataLst>
              <p:tags r:id="rId2"/>
            </p:custDataLst>
          </p:nvPr>
        </p:nvSpPr>
        <p:spPr/>
        <p:txBody>
          <a:bodyPr/>
          <a:lstStyle/>
          <a:p>
            <a:pPr marL="575735" indent="-571500">
              <a:buClr>
                <a:schemeClr val="accent3"/>
              </a:buClr>
              <a:buFont typeface="Wingdings" panose="05000000000000000000" pitchFamily="2" charset="2"/>
              <a:buChar char="w"/>
            </a:pPr>
            <a:r>
              <a:rPr lang="fr-CA" sz="5400" dirty="0" smtClean="0"/>
              <a:t>Comprendre et discuter comment mieux </a:t>
            </a:r>
            <a:r>
              <a:rPr lang="fr-CA" sz="5400" dirty="0" err="1" smtClean="0"/>
              <a:t>décéler</a:t>
            </a:r>
            <a:r>
              <a:rPr lang="fr-CA" sz="5400" dirty="0" smtClean="0"/>
              <a:t> et gérer les préjugés inconscients. </a:t>
            </a:r>
            <a:endParaRPr lang="fr-CA" sz="4800" dirty="0" smtClean="0"/>
          </a:p>
          <a:p>
            <a:pPr marL="575735" indent="-571500">
              <a:buClr>
                <a:schemeClr val="accent3"/>
              </a:buClr>
              <a:buFont typeface="Wingdings" panose="05000000000000000000" pitchFamily="2" charset="2"/>
              <a:buChar char="w"/>
            </a:pPr>
            <a:endParaRPr lang="fr-CA" sz="4400" dirty="0" smtClean="0"/>
          </a:p>
          <a:p>
            <a:pPr>
              <a:buClr>
                <a:schemeClr val="accent3"/>
              </a:buClr>
            </a:pPr>
            <a:endParaRPr lang="fr-CA" sz="4400" dirty="0"/>
          </a:p>
        </p:txBody>
      </p:sp>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3</a:t>
            </a:fld>
            <a:endParaRPr lang="fr-CA" dirty="0"/>
          </a:p>
        </p:txBody>
      </p:sp>
      <p:sp>
        <p:nvSpPr>
          <p:cNvPr id="6" name="Shape 143" title="décoratif"/>
          <p:cNvSpPr/>
          <p:nvPr>
            <p:custDataLst>
              <p:tags r:id="rId4"/>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4197104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fr-CA" dirty="0" smtClean="0"/>
              <a:t>Quoi préparer pour la </a:t>
            </a:r>
            <a:r>
              <a:rPr lang="fr-CA" dirty="0"/>
              <a:t>prochaine session</a:t>
            </a:r>
          </a:p>
        </p:txBody>
      </p:sp>
      <p:sp>
        <p:nvSpPr>
          <p:cNvPr id="7" name="Shape 143" title="Decorative"/>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8" name="Content Placeholder 5"/>
          <p:cNvSpPr>
            <a:spLocks noGrp="1"/>
          </p:cNvSpPr>
          <p:nvPr>
            <p:ph idx="1"/>
          </p:nvPr>
        </p:nvSpPr>
        <p:spPr>
          <a:xfrm>
            <a:off x="853552" y="3200405"/>
            <a:ext cx="10371911" cy="8497754"/>
          </a:xfrm>
        </p:spPr>
        <p:txBody>
          <a:bodyPr anchor="t"/>
          <a:lstStyle/>
          <a:p>
            <a:pPr marL="1758950" lvl="1" indent="-857250">
              <a:spcAft>
                <a:spcPts val="3000"/>
              </a:spcAft>
              <a:buClr>
                <a:schemeClr val="accent3"/>
              </a:buClr>
            </a:pPr>
            <a:endParaRPr lang="fr-CA" sz="4800" dirty="0" smtClean="0"/>
          </a:p>
          <a:p>
            <a:pPr marL="1758950" lvl="1" indent="-857250">
              <a:spcAft>
                <a:spcPts val="3000"/>
              </a:spcAft>
              <a:buClr>
                <a:schemeClr val="accent3"/>
              </a:buClr>
            </a:pPr>
            <a:r>
              <a:rPr lang="fr-CA" sz="4800" dirty="0" smtClean="0"/>
              <a:t>Faire face à ses propres préjugés</a:t>
            </a:r>
          </a:p>
          <a:p>
            <a:pPr marL="1758950" lvl="1" indent="-857250">
              <a:spcAft>
                <a:spcPts val="3000"/>
              </a:spcAft>
              <a:buClr>
                <a:schemeClr val="accent3"/>
              </a:buClr>
            </a:pPr>
            <a:r>
              <a:rPr lang="fr-CA" sz="4800" smtClean="0"/>
              <a:t>Journal </a:t>
            </a:r>
            <a:r>
              <a:rPr lang="fr-CA" sz="4800" dirty="0" smtClean="0"/>
              <a:t>d’apprentissage personnel</a:t>
            </a:r>
          </a:p>
        </p:txBody>
      </p:sp>
      <p:pic>
        <p:nvPicPr>
          <p:cNvPr id="4" name="Picture 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35993" y="3841337"/>
            <a:ext cx="11989527" cy="6253158"/>
          </a:xfrm>
          <a:prstGeom prst="rect">
            <a:avLst/>
          </a:prstGeom>
          <a:ln w="57150">
            <a:solidFill>
              <a:schemeClr val="accent1"/>
            </a:solidFill>
          </a:ln>
        </p:spPr>
      </p:pic>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t>30</a:t>
            </a:fld>
            <a:endParaRPr lang="fr-CA" dirty="0"/>
          </a:p>
        </p:txBody>
      </p:sp>
    </p:spTree>
    <p:extLst>
      <p:ext uri="{BB962C8B-B14F-4D97-AF65-F5344CB8AC3E}">
        <p14:creationId xmlns:p14="http://schemas.microsoft.com/office/powerpoint/2010/main" val="2860266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Ordre du jour</a:t>
            </a:r>
          </a:p>
        </p:txBody>
      </p:sp>
      <p:sp>
        <p:nvSpPr>
          <p:cNvPr id="3" name="Content Placeholder 2"/>
          <p:cNvSpPr>
            <a:spLocks noGrp="1"/>
          </p:cNvSpPr>
          <p:nvPr>
            <p:ph idx="1"/>
            <p:custDataLst>
              <p:tags r:id="rId2"/>
            </p:custDataLst>
          </p:nvPr>
        </p:nvSpPr>
        <p:spPr/>
        <p:txBody>
          <a:bodyPr/>
          <a:lstStyle/>
          <a:p>
            <a:pPr marL="575735" indent="-571500">
              <a:buClr>
                <a:schemeClr val="accent3"/>
              </a:buClr>
              <a:buFont typeface="Wingdings" panose="05000000000000000000" pitchFamily="2" charset="2"/>
              <a:buChar char="w"/>
            </a:pPr>
            <a:r>
              <a:rPr lang="fr-CA" dirty="0" smtClean="0"/>
              <a:t>Discussions au sujet des activités de préparation à cette séance</a:t>
            </a:r>
          </a:p>
          <a:p>
            <a:pPr marL="575735" indent="-571500">
              <a:buClr>
                <a:schemeClr val="accent3"/>
              </a:buClr>
              <a:buFont typeface="Wingdings" panose="05000000000000000000" pitchFamily="2" charset="2"/>
              <a:buChar char="w"/>
            </a:pPr>
            <a:endParaRPr lang="fr-CA" dirty="0"/>
          </a:p>
          <a:p>
            <a:pPr marL="575735" indent="-571500">
              <a:buClr>
                <a:schemeClr val="accent3"/>
              </a:buClr>
              <a:buFont typeface="Wingdings" panose="05000000000000000000" pitchFamily="2" charset="2"/>
              <a:buChar char="w"/>
            </a:pPr>
            <a:r>
              <a:rPr lang="fr-CA" dirty="0"/>
              <a:t>Continuum </a:t>
            </a:r>
            <a:r>
              <a:rPr lang="fr-CA" dirty="0" smtClean="0"/>
              <a:t>du leadership inclusif </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Stratégies et conseils pour mieux déceler et atténuer les préjugés inconscients</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Trois compétences importantes</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Activité : Faire face aux préjugés des autres</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r>
              <a:rPr lang="fr-CA" dirty="0" smtClean="0"/>
              <a:t>Questions</a:t>
            </a:r>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endParaRPr lang="fr-CA" dirty="0" smtClean="0"/>
          </a:p>
          <a:p>
            <a:pPr marL="575735" indent="-571500">
              <a:buClr>
                <a:schemeClr val="accent3"/>
              </a:buClr>
              <a:buFont typeface="Wingdings" panose="05000000000000000000" pitchFamily="2" charset="2"/>
              <a:buChar char="w"/>
            </a:pPr>
            <a:endParaRPr lang="fr-CA" dirty="0"/>
          </a:p>
        </p:txBody>
      </p:sp>
      <p:sp>
        <p:nvSpPr>
          <p:cNvPr id="4" name="Slide Number Placeholder 3"/>
          <p:cNvSpPr>
            <a:spLocks noGrp="1"/>
          </p:cNvSpPr>
          <p:nvPr>
            <p:ph type="sldNum" sz="quarter" idx="12"/>
            <p:custDataLst>
              <p:tags r:id="rId3"/>
            </p:custDataLst>
          </p:nvPr>
        </p:nvSpPr>
        <p:spPr/>
        <p:txBody>
          <a:bodyPr/>
          <a:lstStyle/>
          <a:p>
            <a:fld id="{7088BEF1-D3AD-E34F-A3B9-A73E884A7AB2}" type="slidenum">
              <a:rPr lang="fr-CA" smtClean="0"/>
              <a:t>4</a:t>
            </a:fld>
            <a:endParaRPr lang="fr-CA" dirty="0"/>
          </a:p>
        </p:txBody>
      </p:sp>
      <p:sp>
        <p:nvSpPr>
          <p:cNvPr id="6" name="Shape 143" title="décoratif"/>
          <p:cNvSpPr/>
          <p:nvPr>
            <p:custDataLst>
              <p:tags r:id="rId4"/>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19196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859537" y="1938528"/>
            <a:ext cx="23312428" cy="7225367"/>
          </a:xfrm>
        </p:spPr>
        <p:txBody>
          <a:bodyPr/>
          <a:lstStyle/>
          <a:p>
            <a:r>
              <a:rPr lang="fr-CA" sz="9600" dirty="0" smtClean="0"/>
              <a:t>Discussions et échanges </a:t>
            </a:r>
            <a:br>
              <a:rPr lang="fr-CA" sz="9600" dirty="0" smtClean="0"/>
            </a:br>
            <a:r>
              <a:rPr lang="fr-CA" sz="9600" dirty="0" smtClean="0"/>
              <a:t>de points de vue </a:t>
            </a:r>
            <a:endParaRPr lang="fr-CA" sz="9600" dirty="0"/>
          </a:p>
        </p:txBody>
      </p:sp>
      <p:sp>
        <p:nvSpPr>
          <p:cNvPr id="5" name="Shape 143" title="décoratif"/>
          <p:cNvSpPr/>
          <p:nvPr>
            <p:custDataLst>
              <p:tags r:id="rId2"/>
            </p:custDataLst>
          </p:nvPr>
        </p:nvSpPr>
        <p:spPr>
          <a:xfrm>
            <a:off x="859536" y="9370329"/>
            <a:ext cx="8395539" cy="4"/>
          </a:xfrm>
          <a:prstGeom prst="line">
            <a:avLst/>
          </a:prstGeom>
          <a:ln w="5715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3614172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dirty="0"/>
              <a:t>Atténuation des préjugés</a:t>
            </a:r>
          </a:p>
        </p:txBody>
      </p:sp>
      <p:sp>
        <p:nvSpPr>
          <p:cNvPr id="5" name="Content Placeholder 4"/>
          <p:cNvSpPr>
            <a:spLocks noGrp="1"/>
          </p:cNvSpPr>
          <p:nvPr>
            <p:ph idx="1"/>
            <p:custDataLst>
              <p:tags r:id="rId2"/>
            </p:custDataLst>
          </p:nvPr>
        </p:nvSpPr>
        <p:spPr/>
        <p:txBody>
          <a:bodyPr/>
          <a:lstStyle/>
          <a:p>
            <a:pPr algn="ctr">
              <a:spcAft>
                <a:spcPts val="5400"/>
              </a:spcAft>
            </a:pPr>
            <a:r>
              <a:rPr lang="fr-CA" sz="4800" i="1" dirty="0"/>
              <a:t>Veuillez répondre à la question suivante en utilisant la fonction de </a:t>
            </a:r>
            <a:r>
              <a:rPr lang="fr-CA" sz="4800" i="1" dirty="0" smtClean="0"/>
              <a:t>sondage.</a:t>
            </a:r>
            <a:endParaRPr lang="fr-CA" sz="4800" i="1" dirty="0"/>
          </a:p>
          <a:p>
            <a:pPr>
              <a:spcAft>
                <a:spcPts val="3000"/>
              </a:spcAft>
            </a:pPr>
            <a:r>
              <a:rPr lang="fr-CA" sz="4800" b="1" dirty="0"/>
              <a:t>Parmi les outils suivants, lequel est considéré comme un outil permettant d’atténuer les préjugés?</a:t>
            </a:r>
          </a:p>
          <a:p>
            <a:pPr marL="918635" indent="-914400">
              <a:spcAft>
                <a:spcPts val="3000"/>
              </a:spcAft>
              <a:buFont typeface="+mj-lt"/>
              <a:buAutoNum type="alphaLcParenR"/>
            </a:pPr>
            <a:r>
              <a:rPr lang="fr-CA" sz="4800" dirty="0"/>
              <a:t>Utiliser la pensée </a:t>
            </a:r>
            <a:r>
              <a:rPr lang="fr-CA" sz="4800" dirty="0" smtClean="0"/>
              <a:t>rationnelle au lieu de la pensée intuitive</a:t>
            </a:r>
            <a:endParaRPr lang="fr-CA" sz="4800" dirty="0"/>
          </a:p>
          <a:p>
            <a:pPr marL="918635" indent="-914400">
              <a:spcAft>
                <a:spcPts val="3000"/>
              </a:spcAft>
              <a:buFont typeface="+mj-lt"/>
              <a:buAutoNum type="alphaLcParenR"/>
            </a:pPr>
            <a:r>
              <a:rPr lang="fr-CA" sz="4800" dirty="0"/>
              <a:t>Penser à ses propres privilèges et remettre en question ses présomptions </a:t>
            </a:r>
            <a:endParaRPr lang="fr-CA" sz="4800" dirty="0" smtClean="0"/>
          </a:p>
          <a:p>
            <a:pPr marL="918635" indent="-914400">
              <a:spcAft>
                <a:spcPts val="3000"/>
              </a:spcAft>
              <a:buFont typeface="+mj-lt"/>
              <a:buAutoNum type="alphaLcParenR"/>
            </a:pPr>
            <a:r>
              <a:rPr lang="fr-CA" sz="4800" dirty="0" smtClean="0"/>
              <a:t>S’adonner </a:t>
            </a:r>
            <a:r>
              <a:rPr lang="fr-CA" sz="4800" dirty="0"/>
              <a:t>à </a:t>
            </a:r>
            <a:r>
              <a:rPr lang="fr-CA" sz="4800" dirty="0" smtClean="0"/>
              <a:t>l’autoréflexion</a:t>
            </a:r>
            <a:endParaRPr lang="fr-CA" sz="4800" dirty="0"/>
          </a:p>
          <a:p>
            <a:pPr marL="918635" indent="-914400">
              <a:spcAft>
                <a:spcPts val="3000"/>
              </a:spcAft>
              <a:buFont typeface="+mj-lt"/>
              <a:buAutoNum type="alphaLcParenR"/>
            </a:pPr>
            <a:r>
              <a:rPr lang="fr-CA" sz="4800" dirty="0"/>
              <a:t>Toutes ces </a:t>
            </a:r>
            <a:r>
              <a:rPr lang="fr-CA" sz="4800" dirty="0" smtClean="0"/>
              <a:t>réponses</a:t>
            </a:r>
            <a:endParaRPr lang="fr-CA" sz="4800" dirty="0"/>
          </a:p>
        </p:txBody>
      </p:sp>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6</a:t>
            </a:fld>
            <a:endParaRPr lang="fr-CA" dirty="0"/>
          </a:p>
        </p:txBody>
      </p:sp>
      <p:sp>
        <p:nvSpPr>
          <p:cNvPr id="6" name="Shape 143" title="décoratif"/>
          <p:cNvSpPr/>
          <p:nvPr>
            <p:custDataLst>
              <p:tags r:id="rId4"/>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1580814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CA" dirty="0" smtClean="0"/>
              <a:t>Continuum du leadership inclusif*</a:t>
            </a:r>
            <a:endParaRPr lang="fr-CA" dirty="0"/>
          </a:p>
        </p:txBody>
      </p:sp>
      <p:sp>
        <p:nvSpPr>
          <p:cNvPr id="8" name="Shape 143" title="Decorative"/>
          <p:cNvSpPr/>
          <p:nvPr>
            <p:custDataLst>
              <p:tags r:id="rId1"/>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sp>
        <p:nvSpPr>
          <p:cNvPr id="9" name="TextBox 8"/>
          <p:cNvSpPr txBox="1"/>
          <p:nvPr/>
        </p:nvSpPr>
        <p:spPr>
          <a:xfrm>
            <a:off x="6820450" y="4661210"/>
            <a:ext cx="10784747" cy="830997"/>
          </a:xfrm>
          <a:prstGeom prst="rect">
            <a:avLst/>
          </a:prstGeom>
          <a:noFill/>
        </p:spPr>
        <p:txBody>
          <a:bodyPr wrap="none" lIns="0" tIns="0" rIns="0" bIns="0" rtlCol="0">
            <a:spAutoFit/>
          </a:bodyPr>
          <a:lstStyle/>
          <a:p>
            <a:r>
              <a:rPr lang="fr-CA" sz="5400" b="1" spc="600" dirty="0" smtClean="0">
                <a:solidFill>
                  <a:srgbClr val="4E5B73"/>
                </a:solidFill>
              </a:rPr>
              <a:t>RÉÉVALUATION CONTINUE</a:t>
            </a:r>
          </a:p>
        </p:txBody>
      </p:sp>
      <p:graphicFrame>
        <p:nvGraphicFramePr>
          <p:cNvPr id="7" name="Content Placeholder 6" descr="Phase 1: Inconscient&#10;Phase 2: Conscient&#10;Phase 3: Actif&#10;Phase 4: Avocat" title="Continuum des leaders inclusifs"/>
          <p:cNvGraphicFramePr>
            <a:graphicFrameLocks noGrp="1"/>
          </p:cNvGraphicFramePr>
          <p:nvPr>
            <p:ph idx="1"/>
            <p:extLst>
              <p:ext uri="{D42A27DB-BD31-4B8C-83A1-F6EECF244321}">
                <p14:modId xmlns:p14="http://schemas.microsoft.com/office/powerpoint/2010/main" val="2868829247"/>
              </p:ext>
            </p:extLst>
          </p:nvPr>
        </p:nvGraphicFramePr>
        <p:xfrm>
          <a:off x="854075" y="2867891"/>
          <a:ext cx="22679025" cy="88303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1"/>
          <p:cNvSpPr>
            <a:spLocks noGrp="1"/>
          </p:cNvSpPr>
          <p:nvPr>
            <p:ph type="sldNum" sz="quarter" idx="12"/>
          </p:nvPr>
        </p:nvSpPr>
        <p:spPr/>
        <p:txBody>
          <a:bodyPr/>
          <a:lstStyle/>
          <a:p>
            <a:fld id="{7088BEF1-D3AD-E34F-A3B9-A73E884A7AB2}" type="slidenum">
              <a:rPr lang="fr-CA" smtClean="0"/>
              <a:pPr/>
              <a:t>7</a:t>
            </a:fld>
            <a:endParaRPr lang="fr-CA" dirty="0"/>
          </a:p>
        </p:txBody>
      </p:sp>
      <p:sp>
        <p:nvSpPr>
          <p:cNvPr id="3" name="TextBox 2"/>
          <p:cNvSpPr txBox="1"/>
          <p:nvPr/>
        </p:nvSpPr>
        <p:spPr>
          <a:xfrm>
            <a:off x="1013790" y="11589023"/>
            <a:ext cx="19898140" cy="430887"/>
          </a:xfrm>
          <a:prstGeom prst="rect">
            <a:avLst/>
          </a:prstGeom>
          <a:noFill/>
        </p:spPr>
        <p:txBody>
          <a:bodyPr wrap="square" lIns="0" tIns="0" rIns="0" bIns="0" rtlCol="0">
            <a:spAutoFit/>
          </a:bodyPr>
          <a:lstStyle/>
          <a:p>
            <a:r>
              <a:rPr lang="fr-CA" sz="2800" i="1" dirty="0" smtClean="0"/>
              <a:t>*Les quatre étapes du Continuum. How to </a:t>
            </a:r>
            <a:r>
              <a:rPr lang="fr-CA" sz="2800" i="1" dirty="0" err="1" smtClean="0"/>
              <a:t>be</a:t>
            </a:r>
            <a:r>
              <a:rPr lang="fr-CA" sz="2800" i="1" dirty="0" smtClean="0"/>
              <a:t> an inclusive leader, </a:t>
            </a:r>
            <a:r>
              <a:rPr lang="fr-CA" sz="2800" dirty="0" smtClean="0"/>
              <a:t>By Jennifer Brown. </a:t>
            </a:r>
            <a:endParaRPr lang="en-CA" sz="2800" dirty="0" err="1" smtClean="0"/>
          </a:p>
        </p:txBody>
      </p:sp>
    </p:spTree>
    <p:extLst>
      <p:ext uri="{BB962C8B-B14F-4D97-AF65-F5344CB8AC3E}">
        <p14:creationId xmlns:p14="http://schemas.microsoft.com/office/powerpoint/2010/main" val="2646254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859537" y="1938528"/>
            <a:ext cx="23312428" cy="7225367"/>
          </a:xfrm>
        </p:spPr>
        <p:txBody>
          <a:bodyPr/>
          <a:lstStyle/>
          <a:p>
            <a:r>
              <a:rPr lang="fr-CA" sz="9600" dirty="0"/>
              <a:t>Stratégies et conseils </a:t>
            </a:r>
            <a:r>
              <a:rPr lang="fr-CA" sz="9600" dirty="0" smtClean="0"/>
              <a:t>pour </a:t>
            </a:r>
            <a:br>
              <a:rPr lang="fr-CA" sz="9600" dirty="0" smtClean="0"/>
            </a:br>
            <a:r>
              <a:rPr lang="fr-CA" sz="9600" dirty="0" smtClean="0"/>
              <a:t>mieux déceler </a:t>
            </a:r>
            <a:r>
              <a:rPr lang="fr-CA" sz="9600" dirty="0"/>
              <a:t>et </a:t>
            </a:r>
            <a:r>
              <a:rPr lang="fr-CA" sz="9600" dirty="0" smtClean="0"/>
              <a:t>gérer </a:t>
            </a:r>
            <a:br>
              <a:rPr lang="fr-CA" sz="9600" dirty="0" smtClean="0"/>
            </a:br>
            <a:r>
              <a:rPr lang="fr-CA" sz="9600" dirty="0" smtClean="0"/>
              <a:t>les </a:t>
            </a:r>
            <a:r>
              <a:rPr lang="fr-CA" sz="9600" dirty="0"/>
              <a:t>préjugés inconscients </a:t>
            </a:r>
          </a:p>
        </p:txBody>
      </p:sp>
      <p:sp>
        <p:nvSpPr>
          <p:cNvPr id="5" name="Shape 143" title="décoratif"/>
          <p:cNvSpPr/>
          <p:nvPr>
            <p:custDataLst>
              <p:tags r:id="rId2"/>
            </p:custDataLst>
          </p:nvPr>
        </p:nvSpPr>
        <p:spPr>
          <a:xfrm>
            <a:off x="859536" y="9370329"/>
            <a:ext cx="8395539" cy="4"/>
          </a:xfrm>
          <a:prstGeom prst="line">
            <a:avLst/>
          </a:prstGeom>
          <a:ln w="57150">
            <a:solidFill>
              <a:schemeClr val="accent3"/>
            </a:solidFill>
          </a:ln>
        </p:spPr>
        <p:txBody>
          <a:bodyPr lIns="45718" tIns="45718" rIns="45718" bIns="45718"/>
          <a:lstStyle/>
          <a:p>
            <a:endParaRPr lang="fr-CA" dirty="0"/>
          </a:p>
        </p:txBody>
      </p:sp>
    </p:spTree>
    <p:extLst>
      <p:ext uri="{BB962C8B-B14F-4D97-AF65-F5344CB8AC3E}">
        <p14:creationId xmlns:p14="http://schemas.microsoft.com/office/powerpoint/2010/main" val="319285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custDataLst>
              <p:tags r:id="rId1"/>
            </p:custDataLst>
          </p:nvPr>
        </p:nvSpPr>
        <p:spPr/>
        <p:txBody>
          <a:bodyPr/>
          <a:lstStyle/>
          <a:p>
            <a:r>
              <a:rPr lang="fr-CA" sz="6000" dirty="0" smtClean="0"/>
              <a:t>Stratégies et conseils pour mieux déceler et gérer les préjugés inconscients – 1 </a:t>
            </a:r>
            <a:endParaRPr lang="fr-CA" sz="6000" dirty="0"/>
          </a:p>
        </p:txBody>
      </p:sp>
      <p:sp>
        <p:nvSpPr>
          <p:cNvPr id="6" name="Shape 143" title="décoratif"/>
          <p:cNvSpPr/>
          <p:nvPr>
            <p:custDataLst>
              <p:tags r:id="rId2"/>
            </p:custDataLst>
          </p:nvPr>
        </p:nvSpPr>
        <p:spPr>
          <a:xfrm>
            <a:off x="859536" y="2207328"/>
            <a:ext cx="3600000" cy="4"/>
          </a:xfrm>
          <a:prstGeom prst="line">
            <a:avLst/>
          </a:prstGeom>
          <a:ln w="38100">
            <a:solidFill>
              <a:schemeClr val="accent3"/>
            </a:solidFill>
          </a:ln>
        </p:spPr>
        <p:txBody>
          <a:bodyPr lIns="45718" tIns="45718" rIns="45718" bIns="45718"/>
          <a:lstStyle/>
          <a:p>
            <a:endParaRPr lang="fr-CA" dirty="0"/>
          </a:p>
        </p:txBody>
      </p:sp>
      <p:grpSp>
        <p:nvGrpSpPr>
          <p:cNvPr id="7" name="Group 6"/>
          <p:cNvGrpSpPr/>
          <p:nvPr/>
        </p:nvGrpSpPr>
        <p:grpSpPr>
          <a:xfrm>
            <a:off x="912619" y="2521181"/>
            <a:ext cx="22305264" cy="1793725"/>
            <a:chOff x="1870493" y="2457433"/>
            <a:chExt cx="18198181" cy="1793725"/>
          </a:xfrm>
        </p:grpSpPr>
        <p:sp>
          <p:nvSpPr>
            <p:cNvPr id="8" name="Round Diagonal Corner Rectangle 7" title="Decorative"/>
            <p:cNvSpPr/>
            <p:nvPr/>
          </p:nvSpPr>
          <p:spPr>
            <a:xfrm>
              <a:off x="1870493" y="2598821"/>
              <a:ext cx="18198181" cy="1652337"/>
            </a:xfrm>
            <a:prstGeom prst="round2DiagRect">
              <a:avLst/>
            </a:prstGeom>
            <a:solidFill>
              <a:srgbClr val="4E5B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sp>
          <p:nvSpPr>
            <p:cNvPr id="9" name="TextBox 8"/>
            <p:cNvSpPr txBox="1"/>
            <p:nvPr/>
          </p:nvSpPr>
          <p:spPr>
            <a:xfrm>
              <a:off x="2469065" y="2457433"/>
              <a:ext cx="669615" cy="1769715"/>
            </a:xfrm>
            <a:prstGeom prst="rect">
              <a:avLst/>
            </a:prstGeom>
            <a:noFill/>
          </p:spPr>
          <p:txBody>
            <a:bodyPr wrap="none" lIns="0" tIns="0" rIns="0" bIns="0" rtlCol="0">
              <a:spAutoFit/>
            </a:bodyPr>
            <a:lstStyle/>
            <a:p>
              <a:r>
                <a:rPr lang="fr-CA" sz="11500" b="1" dirty="0" smtClean="0">
                  <a:solidFill>
                    <a:schemeClr val="bg1"/>
                  </a:solidFill>
                  <a:latin typeface="Helvetica" panose="020B0604020202020204" pitchFamily="34" charset="0"/>
                  <a:cs typeface="Helvetica" panose="020B0604020202020204" pitchFamily="34" charset="0"/>
                </a:rPr>
                <a:t>1</a:t>
              </a:r>
            </a:p>
          </p:txBody>
        </p:sp>
        <p:sp>
          <p:nvSpPr>
            <p:cNvPr id="10" name="TextBox 9"/>
            <p:cNvSpPr txBox="1"/>
            <p:nvPr/>
          </p:nvSpPr>
          <p:spPr>
            <a:xfrm>
              <a:off x="3652787" y="2726737"/>
              <a:ext cx="14275084" cy="1231106"/>
            </a:xfrm>
            <a:prstGeom prst="rect">
              <a:avLst/>
            </a:prstGeom>
            <a:noFill/>
          </p:spPr>
          <p:txBody>
            <a:bodyPr wrap="none" lIns="0" tIns="0" rIns="0" bIns="0" rtlCol="0">
              <a:spAutoFit/>
            </a:bodyPr>
            <a:lstStyle/>
            <a:p>
              <a:pPr marL="3175" lvl="1" indent="0">
                <a:buNone/>
              </a:pPr>
              <a:r>
                <a:rPr lang="fr-CA" sz="4000" b="1" dirty="0" smtClean="0">
                  <a:solidFill>
                    <a:schemeClr val="bg1"/>
                  </a:solidFill>
                </a:rPr>
                <a:t>Réfléchir et prendre davantage conscience de soi et des autres.</a:t>
              </a:r>
            </a:p>
            <a:p>
              <a:pPr marL="574675" lvl="1" indent="-571500">
                <a:buFont typeface="Wingdings" panose="05000000000000000000" pitchFamily="2" charset="2"/>
                <a:buChar char="v"/>
              </a:pPr>
              <a:r>
                <a:rPr lang="fr-CA" sz="4000" dirty="0" smtClean="0">
                  <a:solidFill>
                    <a:schemeClr val="bg1"/>
                  </a:solidFill>
                </a:rPr>
                <a:t>Penser à ses propres privilèges et remettre en question ses présomptions.</a:t>
              </a:r>
              <a:endParaRPr lang="fr-CA" sz="4000" dirty="0">
                <a:solidFill>
                  <a:schemeClr val="bg1"/>
                </a:solidFill>
              </a:endParaRPr>
            </a:p>
          </p:txBody>
        </p:sp>
      </p:grpSp>
      <p:sp>
        <p:nvSpPr>
          <p:cNvPr id="11" name="Round Diagonal Corner Rectangle 10" title="Decorative"/>
          <p:cNvSpPr/>
          <p:nvPr/>
        </p:nvSpPr>
        <p:spPr>
          <a:xfrm>
            <a:off x="912619" y="2790485"/>
            <a:ext cx="22305264" cy="8759831"/>
          </a:xfrm>
          <a:prstGeom prst="round2DiagRect">
            <a:avLst/>
          </a:prstGeom>
          <a:noFill/>
          <a:ln w="38100">
            <a:solidFill>
              <a:srgbClr val="4E5B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dirty="0"/>
          </a:p>
        </p:txBody>
      </p:sp>
      <p:pic>
        <p:nvPicPr>
          <p:cNvPr id="12" name="Picture 11" descr="Homme assis au bout d'un quai sur l'eau avec des montagnes au loin. Les montagnes se reflètent dans l'eau. " title="Un homme assis sur un quai"/>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2092" y="4705975"/>
            <a:ext cx="10282990" cy="6491137"/>
          </a:xfrm>
          <a:prstGeom prst="roundRect">
            <a:avLst/>
          </a:prstGeom>
        </p:spPr>
      </p:pic>
      <p:sp>
        <p:nvSpPr>
          <p:cNvPr id="2" name="Slide Number Placeholder 1"/>
          <p:cNvSpPr>
            <a:spLocks noGrp="1"/>
          </p:cNvSpPr>
          <p:nvPr>
            <p:ph type="sldNum" sz="quarter" idx="12"/>
            <p:custDataLst>
              <p:tags r:id="rId3"/>
            </p:custDataLst>
          </p:nvPr>
        </p:nvSpPr>
        <p:spPr/>
        <p:txBody>
          <a:bodyPr/>
          <a:lstStyle/>
          <a:p>
            <a:fld id="{7088BEF1-D3AD-E34F-A3B9-A73E884A7AB2}" type="slidenum">
              <a:rPr lang="fr-CA" smtClean="0"/>
              <a:pPr/>
              <a:t>9</a:t>
            </a:fld>
            <a:endParaRPr lang="fr-CA" dirty="0"/>
          </a:p>
        </p:txBody>
      </p:sp>
    </p:spTree>
    <p:extLst>
      <p:ext uri="{BB962C8B-B14F-4D97-AF65-F5344CB8AC3E}">
        <p14:creationId xmlns:p14="http://schemas.microsoft.com/office/powerpoint/2010/main" val="20818370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579311|-10846711|-14797230|-8244963|-11249614|SPAC&quot;,&quot;Id&quot;:&quot;5efce30f454437bda8cd4364&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4"/>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4"/>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4"/>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4"/>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4"/>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4"/>
</p:tagLst>
</file>

<file path=ppt/tags/tag41.xml><?xml version="1.0" encoding="utf-8"?>
<p:tagLst xmlns:a="http://schemas.openxmlformats.org/drawingml/2006/main" xmlns:r="http://schemas.openxmlformats.org/officeDocument/2006/relationships" xmlns:p="http://schemas.openxmlformats.org/presentationml/2006/main">
  <p:tag name="NUM" val="3"/>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4"/>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4"/>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3"/>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6"/>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4"/>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5"/>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2"/>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4"/>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Canada School of Public Service">
  <a:themeElements>
    <a:clrScheme name="Canada School of Public Service">
      <a:dk1>
        <a:sysClr val="windowText" lastClr="000000"/>
      </a:dk1>
      <a:lt1>
        <a:sysClr val="window" lastClr="FFFFFF"/>
      </a:lt1>
      <a:dk2>
        <a:srgbClr val="3F2A56"/>
      </a:dk2>
      <a:lt2>
        <a:srgbClr val="E6E6E6"/>
      </a:lt2>
      <a:accent1>
        <a:srgbClr val="3F2A56"/>
      </a:accent1>
      <a:accent2>
        <a:srgbClr val="4E5B73"/>
      </a:accent2>
      <a:accent3>
        <a:srgbClr val="DA797A"/>
      </a:accent3>
      <a:accent4>
        <a:srgbClr val="D9D9D9"/>
      </a:accent4>
      <a:accent5>
        <a:srgbClr val="BFBFBF"/>
      </a:accent5>
      <a:accent6>
        <a:srgbClr val="A6A6A6"/>
      </a:accent6>
      <a:hlink>
        <a:srgbClr val="4E5B73"/>
      </a:hlink>
      <a:folHlink>
        <a:srgbClr val="8C8C8C"/>
      </a:folHlink>
    </a:clrScheme>
    <a:fontScheme name="Canada School of Public Service">
      <a:majorFont>
        <a:latin typeface="Georgia"/>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36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7221</TotalTime>
  <Words>1034</Words>
  <Application>Microsoft Office PowerPoint</Application>
  <PresentationFormat>Custom</PresentationFormat>
  <Paragraphs>177</Paragraphs>
  <Slides>30</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Calibri Light</vt:lpstr>
      <vt:lpstr>Futura Lt BT</vt:lpstr>
      <vt:lpstr>Georgia</vt:lpstr>
      <vt:lpstr>Helvetica</vt:lpstr>
      <vt:lpstr>High Tower Text</vt:lpstr>
      <vt:lpstr>Lucida Grande</vt:lpstr>
      <vt:lpstr>Wingdings</vt:lpstr>
      <vt:lpstr>Canada School of Public Service</vt:lpstr>
      <vt:lpstr>Analyser les préjugés inconscients</vt:lpstr>
      <vt:lpstr>Jour 3 </vt:lpstr>
      <vt:lpstr>Objectifs de la séance </vt:lpstr>
      <vt:lpstr>Ordre du jour</vt:lpstr>
      <vt:lpstr>Discussions et échanges  de points de vue </vt:lpstr>
      <vt:lpstr>Atténuation des préjugés</vt:lpstr>
      <vt:lpstr>Continuum du leadership inclusif*</vt:lpstr>
      <vt:lpstr>Stratégies et conseils pour  mieux déceler et gérer  les préjugés inconscients </vt:lpstr>
      <vt:lpstr>Stratégies et conseils pour mieux déceler et gérer les préjugés inconscients – 1 </vt:lpstr>
      <vt:lpstr>Stratégies et conseils pour mieux déceler et gérer les préjugés inconscients – 2 </vt:lpstr>
      <vt:lpstr>Stratégies et conseils pour mieux déceler et gérer les préjugés inconscients – 3 </vt:lpstr>
      <vt:lpstr>Stratégies et conseils pour mieux déceler et gérer les préjugés inconscients – 4 </vt:lpstr>
      <vt:lpstr>Stratégies et conseils pour mieux déceler et gérer les préjugés inconscients – 5</vt:lpstr>
      <vt:lpstr>Stratégies et conseils pour mieux déceler et gérer les préjugés inconscients – 6</vt:lpstr>
      <vt:lpstr>Stratégies et conseils pour mieux déceler et gérer les préjugés inconscients – 7</vt:lpstr>
      <vt:lpstr>Stratégies et conseils pour mieux déceler et gérer les préjugés inconscients – 8</vt:lpstr>
      <vt:lpstr>Pause</vt:lpstr>
      <vt:lpstr>Pause</vt:lpstr>
      <vt:lpstr>Pause</vt:lpstr>
      <vt:lpstr>Pause</vt:lpstr>
      <vt:lpstr>Pause</vt:lpstr>
      <vt:lpstr>Pause</vt:lpstr>
      <vt:lpstr>Pause</vt:lpstr>
      <vt:lpstr>Pause</vt:lpstr>
      <vt:lpstr>Pause</vt:lpstr>
      <vt:lpstr>Pause</vt:lpstr>
      <vt:lpstr>Trois compétences importantes</vt:lpstr>
      <vt:lpstr>Activité – Faire face aux préjugés</vt:lpstr>
      <vt:lpstr>Questions</vt:lpstr>
      <vt:lpstr>Quoi préparer pour la prochaine session</vt:lpstr>
    </vt:vector>
  </TitlesOfParts>
  <Company>Sophie Le Bigot Présentatique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Sophie Le Bigot</dc:creator>
  <cp:lastModifiedBy>Sarah Lawrence</cp:lastModifiedBy>
  <cp:revision>600</cp:revision>
  <cp:lastPrinted>2019-12-06T18:50:49Z</cp:lastPrinted>
  <dcterms:created xsi:type="dcterms:W3CDTF">2019-03-22T13:13:06Z</dcterms:created>
  <dcterms:modified xsi:type="dcterms:W3CDTF">2020-12-02T13:25:47Z</dcterms:modified>
</cp:coreProperties>
</file>